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</p:sldIdLst>
  <p:sldSz cy="10287000" cx="18288000"/>
  <p:notesSz cx="6858000" cy="9144000"/>
  <p:embeddedFontLst>
    <p:embeddedFont>
      <p:font typeface="Inter"/>
      <p:regular r:id="rId30"/>
      <p:bold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32" roundtripDataSignature="AMtx7mhQyjkejGnv+9RO3DV1h8ZyM4S3O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Inter-bold.fntdata"/><Relationship Id="rId30" Type="http://schemas.openxmlformats.org/officeDocument/2006/relationships/font" Target="fonts/Inter-regular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32" Type="http://customschemas.google.com/relationships/presentationmetadata" Target="meta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27a25f9ad03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g27a25f9ad03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2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2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2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" name="Google Shape;31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6"/>
          <p:cNvSpPr txBox="1"/>
          <p:nvPr>
            <p:ph idx="12" type="sldNum"/>
          </p:nvPr>
        </p:nvSpPr>
        <p:spPr>
          <a:xfrm>
            <a:off x="8839200" y="9260681"/>
            <a:ext cx="4267200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5"/>
          <p:cNvSpPr txBox="1"/>
          <p:nvPr>
            <p:ph type="title"/>
          </p:nvPr>
        </p:nvSpPr>
        <p:spPr>
          <a:xfrm>
            <a:off x="914400" y="138112"/>
            <a:ext cx="16459200" cy="22621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25"/>
          <p:cNvSpPr txBox="1"/>
          <p:nvPr>
            <p:ph idx="1" type="body"/>
          </p:nvPr>
        </p:nvSpPr>
        <p:spPr>
          <a:xfrm>
            <a:off x="914400" y="2400300"/>
            <a:ext cx="164592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25"/>
          <p:cNvSpPr txBox="1"/>
          <p:nvPr>
            <p:ph idx="12" type="sldNum"/>
          </p:nvPr>
        </p:nvSpPr>
        <p:spPr>
          <a:xfrm>
            <a:off x="8839200" y="9260681"/>
            <a:ext cx="4267200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png"/><Relationship Id="rId4" Type="http://schemas.openxmlformats.org/officeDocument/2006/relationships/image" Target="../media/image7.png"/><Relationship Id="rId5" Type="http://schemas.openxmlformats.org/officeDocument/2006/relationships/image" Target="../media/image4.png"/><Relationship Id="rId6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Relationship Id="rId4" Type="http://schemas.openxmlformats.org/officeDocument/2006/relationships/image" Target="../media/image8.png"/><Relationship Id="rId5" Type="http://schemas.openxmlformats.org/officeDocument/2006/relationships/image" Target="../media/image2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Relationship Id="rId4" Type="http://schemas.openxmlformats.org/officeDocument/2006/relationships/image" Target="../media/image8.png"/><Relationship Id="rId5" Type="http://schemas.openxmlformats.org/officeDocument/2006/relationships/image" Target="../media/image2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Relationship Id="rId4" Type="http://schemas.openxmlformats.org/officeDocument/2006/relationships/image" Target="../media/image16.png"/><Relationship Id="rId5" Type="http://schemas.openxmlformats.org/officeDocument/2006/relationships/image" Target="../media/image2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Relationship Id="rId4" Type="http://schemas.openxmlformats.org/officeDocument/2006/relationships/image" Target="../media/image10.png"/><Relationship Id="rId5" Type="http://schemas.openxmlformats.org/officeDocument/2006/relationships/image" Target="../media/image2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png"/><Relationship Id="rId4" Type="http://schemas.openxmlformats.org/officeDocument/2006/relationships/image" Target="../media/image10.png"/><Relationship Id="rId5" Type="http://schemas.openxmlformats.org/officeDocument/2006/relationships/image" Target="../media/image2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png"/><Relationship Id="rId4" Type="http://schemas.openxmlformats.org/officeDocument/2006/relationships/image" Target="../media/image10.png"/><Relationship Id="rId5" Type="http://schemas.openxmlformats.org/officeDocument/2006/relationships/image" Target="../media/image1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.png"/><Relationship Id="rId4" Type="http://schemas.openxmlformats.org/officeDocument/2006/relationships/image" Target="../media/image10.png"/><Relationship Id="rId5" Type="http://schemas.openxmlformats.org/officeDocument/2006/relationships/image" Target="../media/image1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8.png"/><Relationship Id="rId4" Type="http://schemas.openxmlformats.org/officeDocument/2006/relationships/image" Target="../media/image1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8.png"/><Relationship Id="rId4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jpg"/><Relationship Id="rId4" Type="http://schemas.openxmlformats.org/officeDocument/2006/relationships/image" Target="../media/image1.png"/><Relationship Id="rId5" Type="http://schemas.openxmlformats.org/officeDocument/2006/relationships/image" Target="../media/image8.png"/><Relationship Id="rId6" Type="http://schemas.openxmlformats.org/officeDocument/2006/relationships/image" Target="../media/image1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8.png"/><Relationship Id="rId4" Type="http://schemas.openxmlformats.org/officeDocument/2006/relationships/image" Target="../media/image1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8.png"/><Relationship Id="rId4" Type="http://schemas.openxmlformats.org/officeDocument/2006/relationships/image" Target="../media/image1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8.png"/><Relationship Id="rId4" Type="http://schemas.openxmlformats.org/officeDocument/2006/relationships/image" Target="../media/image1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8.png"/><Relationship Id="rId4" Type="http://schemas.openxmlformats.org/officeDocument/2006/relationships/image" Target="../media/image16.png"/><Relationship Id="rId5" Type="http://schemas.openxmlformats.org/officeDocument/2006/relationships/image" Target="../media/image3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2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1.jpg"/><Relationship Id="rId4" Type="http://schemas.openxmlformats.org/officeDocument/2006/relationships/image" Target="../media/image10.png"/><Relationship Id="rId5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jpg"/><Relationship Id="rId4" Type="http://schemas.openxmlformats.org/officeDocument/2006/relationships/image" Target="../media/image10.png"/><Relationship Id="rId5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jpg"/><Relationship Id="rId4" Type="http://schemas.openxmlformats.org/officeDocument/2006/relationships/image" Target="../media/image10.png"/><Relationship Id="rId5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Relationship Id="rId4" Type="http://schemas.openxmlformats.org/officeDocument/2006/relationships/image" Target="../media/image8.png"/><Relationship Id="rId5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Relationship Id="rId4" Type="http://schemas.openxmlformats.org/officeDocument/2006/relationships/image" Target="../media/image8.png"/><Relationship Id="rId5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Relationship Id="rId4" Type="http://schemas.openxmlformats.org/officeDocument/2006/relationships/image" Target="../media/image8.png"/><Relationship Id="rId5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12;p1" id="15" name="Google Shape;15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76050" y="952500"/>
            <a:ext cx="4210051" cy="533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13;p1" id="16" name="Google Shape;16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5400000">
            <a:off x="10029869" y="3495687"/>
            <a:ext cx="11753820" cy="4762445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1"/>
          <p:cNvSpPr txBox="1"/>
          <p:nvPr/>
        </p:nvSpPr>
        <p:spPr>
          <a:xfrm>
            <a:off x="1121624" y="2060481"/>
            <a:ext cx="13717783" cy="60960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0E0E"/>
              </a:buClr>
              <a:buSzPts val="10000"/>
              <a:buFont typeface="Inter"/>
              <a:buNone/>
            </a:pPr>
            <a:r>
              <a:rPr b="1" i="0" lang="en-US" sz="10000" u="none" cap="none" strike="noStrike">
                <a:solidFill>
                  <a:srgbClr val="0E0E0E"/>
                </a:solidFill>
                <a:latin typeface="Inter"/>
                <a:ea typeface="Inter"/>
                <a:cs typeface="Inter"/>
                <a:sym typeface="Inter"/>
              </a:rPr>
              <a:t>Job interview: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0E0E"/>
              </a:buClr>
              <a:buSzPts val="10000"/>
              <a:buFont typeface="Inter"/>
              <a:buNone/>
            </a:pPr>
            <a:r>
              <a:rPr b="1" i="0" lang="en-US" sz="10000" u="none" cap="none" strike="noStrike">
                <a:solidFill>
                  <a:srgbClr val="0E0E0E"/>
                </a:solidFill>
                <a:latin typeface="Inter"/>
                <a:ea typeface="Inter"/>
                <a:cs typeface="Inter"/>
                <a:sym typeface="Inter"/>
              </a:rPr>
              <a:t>Tell me about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0E0E"/>
              </a:buClr>
              <a:buSzPts val="10000"/>
              <a:buFont typeface="Inter"/>
              <a:buNone/>
            </a:pPr>
            <a:r>
              <a:rPr b="1" i="0" lang="en-US" sz="10000" u="none" cap="none" strike="noStrike">
                <a:solidFill>
                  <a:srgbClr val="0E0E0E"/>
                </a:solidFill>
                <a:latin typeface="Inter"/>
                <a:ea typeface="Inter"/>
                <a:cs typeface="Inter"/>
                <a:sym typeface="Inter"/>
              </a:rPr>
              <a:t>yourself</a:t>
            </a:r>
            <a:endParaRPr/>
          </a:p>
        </p:txBody>
      </p:sp>
      <p:pic>
        <p:nvPicPr>
          <p:cNvPr descr="Google Shape;15;p1" id="18" name="Google Shape;18;p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059025" y="952500"/>
            <a:ext cx="2276477" cy="9731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16;p1" id="19" name="Google Shape;19;p1"/>
          <p:cNvPicPr preferRelativeResize="0"/>
          <p:nvPr/>
        </p:nvPicPr>
        <p:blipFill rotWithShape="1">
          <a:blip r:embed="rId6">
            <a:alphaModFix/>
          </a:blip>
          <a:srcRect b="31145" l="86424" r="866" t="31145"/>
          <a:stretch/>
        </p:blipFill>
        <p:spPr>
          <a:xfrm>
            <a:off x="10951118" y="3626806"/>
            <a:ext cx="1510849" cy="1498855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1"/>
          <p:cNvSpPr txBox="1"/>
          <p:nvPr/>
        </p:nvSpPr>
        <p:spPr>
          <a:xfrm>
            <a:off x="1294174" y="1047721"/>
            <a:ext cx="3973802" cy="2794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9983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Inter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ENGLISH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122;p18" id="133" name="Google Shape;133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06190" y="5305425"/>
            <a:ext cx="6781810" cy="49815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125;p18" id="134" name="Google Shape;134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361065" y="930994"/>
            <a:ext cx="2276478" cy="9731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shot 2023-01-10 at 09.10.34.png" id="135" name="Google Shape;135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31163" y="978520"/>
            <a:ext cx="14728809" cy="832996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0"/>
          <p:cNvSpPr/>
          <p:nvPr/>
        </p:nvSpPr>
        <p:spPr>
          <a:xfrm>
            <a:off x="972395" y="4025744"/>
            <a:ext cx="12618900" cy="4815035"/>
          </a:xfrm>
          <a:prstGeom prst="rect">
            <a:avLst/>
          </a:prstGeom>
          <a:solidFill>
            <a:srgbClr val="FFFFFF"/>
          </a:solidFill>
          <a:ln cap="flat" cmpd="sng" w="12700">
            <a:solidFill>
              <a:schemeClr val="accent1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122;p18" id="141" name="Google Shape;141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06190" y="5305425"/>
            <a:ext cx="6781810" cy="49815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125;p18" id="142" name="Google Shape;142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361065" y="930994"/>
            <a:ext cx="2276478" cy="9731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shot 2023-01-10 at 09.10.34.png" id="143" name="Google Shape;143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31163" y="978520"/>
            <a:ext cx="14728809" cy="83299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122;p18" id="148" name="Google Shape;148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06190" y="5305425"/>
            <a:ext cx="6781810" cy="498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12"/>
          <p:cNvSpPr txBox="1"/>
          <p:nvPr/>
        </p:nvSpPr>
        <p:spPr>
          <a:xfrm>
            <a:off x="972750" y="420899"/>
            <a:ext cx="12075600" cy="29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30303"/>
              </a:buClr>
              <a:buSzPts val="6400"/>
              <a:buFont typeface="Inter"/>
              <a:buNone/>
            </a:pPr>
            <a:r>
              <a:rPr b="1" i="0" lang="en-US" sz="6400" u="none" cap="none" strike="noStrike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In pairs, discuss how you would answer the following questions:</a:t>
            </a:r>
            <a:endParaRPr/>
          </a:p>
        </p:txBody>
      </p:sp>
      <p:sp>
        <p:nvSpPr>
          <p:cNvPr id="150" name="Google Shape;150;p12"/>
          <p:cNvSpPr txBox="1"/>
          <p:nvPr/>
        </p:nvSpPr>
        <p:spPr>
          <a:xfrm>
            <a:off x="833321" y="3625260"/>
            <a:ext cx="10926900" cy="596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426718" lvl="0" marL="502918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30303"/>
              </a:buClr>
              <a:buSzPts val="4200"/>
              <a:buFont typeface="Helvetica Neue"/>
              <a:buChar char="●"/>
            </a:pPr>
            <a:r>
              <a:rPr b="0" i="0" lang="en-US" sz="4200" u="none" cap="none" strike="noStrike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Can you tell us something about </a:t>
            </a:r>
            <a:r>
              <a:rPr b="0" i="0" lang="en-US" sz="4100" u="none" cap="none" strike="noStrike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yourself?</a:t>
            </a:r>
            <a:endParaRPr sz="1300"/>
          </a:p>
          <a:p>
            <a:pPr indent="-420368" lvl="0" marL="502918" marR="0" rtl="0" algn="l">
              <a:lnSpc>
                <a:spcPct val="115000"/>
              </a:lnSpc>
              <a:spcBef>
                <a:spcPts val="2500"/>
              </a:spcBef>
              <a:spcAft>
                <a:spcPts val="0"/>
              </a:spcAft>
              <a:buClr>
                <a:srgbClr val="030303"/>
              </a:buClr>
              <a:buSzPts val="4100"/>
              <a:buFont typeface="Helvetica Neue"/>
              <a:buChar char="●"/>
            </a:pPr>
            <a:r>
              <a:rPr b="0" i="0" lang="en-US" sz="4100" u="none" cap="none" strike="noStrike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What did you learn during your time at university?</a:t>
            </a:r>
            <a:endParaRPr sz="1300"/>
          </a:p>
          <a:p>
            <a:pPr indent="-420368" lvl="0" marL="502918" marR="0" rtl="0" algn="l">
              <a:lnSpc>
                <a:spcPct val="115000"/>
              </a:lnSpc>
              <a:spcBef>
                <a:spcPts val="2500"/>
              </a:spcBef>
              <a:spcAft>
                <a:spcPts val="0"/>
              </a:spcAft>
              <a:buClr>
                <a:srgbClr val="030303"/>
              </a:buClr>
              <a:buSzPts val="4100"/>
              <a:buFont typeface="Helvetica Neue"/>
              <a:buChar char="●"/>
            </a:pPr>
            <a:r>
              <a:rPr b="0" i="0" lang="en-US" sz="4100" u="none" cap="none" strike="noStrike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What kinds of things do you worry about?</a:t>
            </a:r>
            <a:endParaRPr sz="1300"/>
          </a:p>
          <a:p>
            <a:pPr indent="-420368" lvl="0" marL="502918" marR="0" rtl="0" algn="l">
              <a:lnSpc>
                <a:spcPct val="115000"/>
              </a:lnSpc>
              <a:spcBef>
                <a:spcPts val="2500"/>
              </a:spcBef>
              <a:spcAft>
                <a:spcPts val="0"/>
              </a:spcAft>
              <a:buClr>
                <a:srgbClr val="030303"/>
              </a:buClr>
              <a:buSzPts val="4100"/>
              <a:buFont typeface="Helvetica Neue"/>
              <a:buChar char="●"/>
            </a:pPr>
            <a:r>
              <a:rPr b="0" i="0" lang="en-US" sz="4100" u="none" cap="none" strike="noStrike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Would you say you’re an ambitious person?</a:t>
            </a:r>
            <a:endParaRPr sz="1300"/>
          </a:p>
        </p:txBody>
      </p:sp>
      <p:pic>
        <p:nvPicPr>
          <p:cNvPr descr="Google Shape;125;p18" id="151" name="Google Shape;151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361065" y="930994"/>
            <a:ext cx="2276478" cy="973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3"/>
          <p:cNvSpPr txBox="1"/>
          <p:nvPr/>
        </p:nvSpPr>
        <p:spPr>
          <a:xfrm>
            <a:off x="9740654" y="3150235"/>
            <a:ext cx="7467601" cy="39865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30303"/>
              </a:buClr>
              <a:buSzPts val="3600"/>
              <a:buFont typeface="Inter"/>
              <a:buNone/>
            </a:pPr>
            <a:r>
              <a:rPr b="0" i="0" lang="en-US" sz="3600" u="none" cap="none" strike="noStrike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Alejandro is recent Economic graduate, practising for an interview at an international bank. Listen to his answers to the four questions you’ve just discussed. </a:t>
            </a:r>
            <a:endParaRPr/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30303"/>
              </a:buClr>
              <a:buSzPts val="3600"/>
              <a:buFont typeface="Inter"/>
              <a:buNone/>
            </a:pPr>
            <a:r>
              <a:t/>
            </a:r>
            <a:endParaRPr b="0" i="0" sz="3600" u="none" cap="none" strike="noStrike">
              <a:solidFill>
                <a:srgbClr val="030303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30303"/>
              </a:buClr>
              <a:buSzPts val="3600"/>
              <a:buFont typeface="Inter"/>
              <a:buNone/>
            </a:pPr>
            <a:r>
              <a:rPr b="0" i="0" lang="en-US" sz="3600" u="none" cap="none" strike="noStrike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What do you think of Alejandro’s answers? </a:t>
            </a:r>
            <a:endParaRPr/>
          </a:p>
        </p:txBody>
      </p:sp>
      <p:pic>
        <p:nvPicPr>
          <p:cNvPr descr="Google Shape;115;p17" id="157" name="Google Shape;157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361065" y="930994"/>
            <a:ext cx="2276478" cy="9731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116;p17" id="158" name="Google Shape;158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10800000">
            <a:off x="8324188" y="7279329"/>
            <a:ext cx="10300534" cy="302371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shot 2023-01-10 at 09.28.31 (1).png" id="159" name="Google Shape;159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07979" y="332431"/>
            <a:ext cx="8689433" cy="1005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131;p19" id="164" name="Google Shape;164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361065" y="930994"/>
            <a:ext cx="2276478" cy="9731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132;p19" id="165" name="Google Shape;165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506190" y="5305425"/>
            <a:ext cx="6781810" cy="49815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shot 2023-01-10 at 09.49.59 (1).png" id="166" name="Google Shape;166;p14"/>
          <p:cNvPicPr preferRelativeResize="0"/>
          <p:nvPr/>
        </p:nvPicPr>
        <p:blipFill rotWithShape="1">
          <a:blip r:embed="rId5">
            <a:alphaModFix/>
          </a:blip>
          <a:srcRect b="51954" l="0" r="0" t="0"/>
          <a:stretch/>
        </p:blipFill>
        <p:spPr>
          <a:xfrm>
            <a:off x="1119370" y="2374200"/>
            <a:ext cx="8409603" cy="699756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shot 2023-01-10 at 09.49.59 (1).png" id="167" name="Google Shape;167;p14"/>
          <p:cNvPicPr preferRelativeResize="0"/>
          <p:nvPr/>
        </p:nvPicPr>
        <p:blipFill rotWithShape="1">
          <a:blip r:embed="rId5">
            <a:alphaModFix/>
          </a:blip>
          <a:srcRect b="649" l="1334" r="1334" t="48415"/>
          <a:stretch/>
        </p:blipFill>
        <p:spPr>
          <a:xfrm>
            <a:off x="9457370" y="2374200"/>
            <a:ext cx="7721248" cy="6997893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14"/>
          <p:cNvSpPr txBox="1"/>
          <p:nvPr/>
        </p:nvSpPr>
        <p:spPr>
          <a:xfrm>
            <a:off x="1207438" y="928618"/>
            <a:ext cx="12075625" cy="9779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30303"/>
              </a:buClr>
              <a:buSzPts val="6400"/>
              <a:buFont typeface="Inter"/>
              <a:buNone/>
            </a:pPr>
            <a:r>
              <a:rPr b="1" i="0" lang="en-US" sz="6400" u="none" cap="none" strike="noStrike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Audio script: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131;p19" id="173" name="Google Shape;173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361065" y="930994"/>
            <a:ext cx="2276478" cy="9731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132;p19" id="174" name="Google Shape;174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506190" y="5305425"/>
            <a:ext cx="6781810" cy="49815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shot 2023-01-10 at 09.49.59 (1).png" id="175" name="Google Shape;175;p15"/>
          <p:cNvPicPr preferRelativeResize="0"/>
          <p:nvPr/>
        </p:nvPicPr>
        <p:blipFill rotWithShape="1">
          <a:blip r:embed="rId5">
            <a:alphaModFix/>
          </a:blip>
          <a:srcRect b="51954" l="0" r="0" t="0"/>
          <a:stretch/>
        </p:blipFill>
        <p:spPr>
          <a:xfrm>
            <a:off x="1119370" y="2374200"/>
            <a:ext cx="8409603" cy="699756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shot 2023-01-10 at 09.49.59 (1).png" id="176" name="Google Shape;176;p15"/>
          <p:cNvPicPr preferRelativeResize="0"/>
          <p:nvPr/>
        </p:nvPicPr>
        <p:blipFill rotWithShape="1">
          <a:blip r:embed="rId5">
            <a:alphaModFix/>
          </a:blip>
          <a:srcRect b="649" l="1334" r="1334" t="48415"/>
          <a:stretch/>
        </p:blipFill>
        <p:spPr>
          <a:xfrm>
            <a:off x="9457370" y="2374200"/>
            <a:ext cx="7721248" cy="6997893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15"/>
          <p:cNvSpPr txBox="1"/>
          <p:nvPr/>
        </p:nvSpPr>
        <p:spPr>
          <a:xfrm>
            <a:off x="1207438" y="782569"/>
            <a:ext cx="13402198" cy="12700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30303"/>
              </a:buClr>
              <a:buSzPts val="4200"/>
              <a:buFont typeface="Inter"/>
              <a:buNone/>
            </a:pPr>
            <a:r>
              <a:rPr b="1" i="0" lang="en-US" sz="4200" u="none" cap="none" strike="noStrike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Listen to a recruitment expert, Grace, commenting on Alejandro’s answers. Do you agree with her?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131;p19" id="182" name="Google Shape;182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361065" y="930994"/>
            <a:ext cx="2276478" cy="9731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132;p19" id="183" name="Google Shape;183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506190" y="5305425"/>
            <a:ext cx="6781810" cy="498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16"/>
          <p:cNvSpPr txBox="1"/>
          <p:nvPr/>
        </p:nvSpPr>
        <p:spPr>
          <a:xfrm>
            <a:off x="1207438" y="782569"/>
            <a:ext cx="13402198" cy="12700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30303"/>
              </a:buClr>
              <a:buSzPts val="4200"/>
              <a:buFont typeface="Inter"/>
              <a:buNone/>
            </a:pPr>
            <a:r>
              <a:rPr b="1" i="0" lang="en-US" sz="4200" u="none" cap="none" strike="noStrike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Listen to the answers Alejandro gives in the real interview. How has he improved his responses?</a:t>
            </a:r>
            <a:endParaRPr/>
          </a:p>
        </p:txBody>
      </p:sp>
      <p:pic>
        <p:nvPicPr>
          <p:cNvPr descr="Screenshot 2023-01-10 at 09.50.36 (1).png" id="185" name="Google Shape;185;p16"/>
          <p:cNvPicPr preferRelativeResize="0"/>
          <p:nvPr/>
        </p:nvPicPr>
        <p:blipFill rotWithShape="1">
          <a:blip r:embed="rId5">
            <a:alphaModFix/>
          </a:blip>
          <a:srcRect b="65068" l="0" r="0" t="0"/>
          <a:stretch/>
        </p:blipFill>
        <p:spPr>
          <a:xfrm>
            <a:off x="4460997" y="2456354"/>
            <a:ext cx="8088515" cy="67366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131;p19" id="190" name="Google Shape;190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361065" y="930994"/>
            <a:ext cx="2276478" cy="9731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132;p19" id="191" name="Google Shape;191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506190" y="5305425"/>
            <a:ext cx="6781810" cy="498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17"/>
          <p:cNvSpPr txBox="1"/>
          <p:nvPr/>
        </p:nvSpPr>
        <p:spPr>
          <a:xfrm>
            <a:off x="1207438" y="782569"/>
            <a:ext cx="13402198" cy="12700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30303"/>
              </a:buClr>
              <a:buSzPts val="4200"/>
              <a:buFont typeface="Inter"/>
              <a:buNone/>
            </a:pPr>
            <a:r>
              <a:rPr b="1" i="0" lang="en-US" sz="4200" u="none" cap="none" strike="noStrike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Listen to the answers Alejandro gives in the real interview. How has he improved his responses?</a:t>
            </a:r>
            <a:endParaRPr/>
          </a:p>
        </p:txBody>
      </p:sp>
      <p:pic>
        <p:nvPicPr>
          <p:cNvPr descr="Screenshot 2023-01-10 at 09.50.36 (1).png" id="193" name="Google Shape;193;p17"/>
          <p:cNvPicPr preferRelativeResize="0"/>
          <p:nvPr/>
        </p:nvPicPr>
        <p:blipFill rotWithShape="1">
          <a:blip r:embed="rId5">
            <a:alphaModFix/>
          </a:blip>
          <a:srcRect b="42197" l="0" r="0" t="34506"/>
          <a:stretch/>
        </p:blipFill>
        <p:spPr>
          <a:xfrm>
            <a:off x="1133597" y="2863320"/>
            <a:ext cx="7644479" cy="424610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shot 2023-01-10 at 09.50.36 (1).png" id="194" name="Google Shape;194;p17"/>
          <p:cNvPicPr preferRelativeResize="0"/>
          <p:nvPr/>
        </p:nvPicPr>
        <p:blipFill rotWithShape="1">
          <a:blip r:embed="rId5">
            <a:alphaModFix/>
          </a:blip>
          <a:srcRect b="19248" l="1549" r="0" t="57453"/>
          <a:stretch/>
        </p:blipFill>
        <p:spPr>
          <a:xfrm>
            <a:off x="8762063" y="2863320"/>
            <a:ext cx="7525946" cy="424610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shot 2023-01-10 at 09.50.36 (1).png" id="195" name="Google Shape;195;p17"/>
          <p:cNvPicPr preferRelativeResize="0"/>
          <p:nvPr/>
        </p:nvPicPr>
        <p:blipFill rotWithShape="1">
          <a:blip r:embed="rId5">
            <a:alphaModFix/>
          </a:blip>
          <a:srcRect b="11916" l="1771" r="0" t="80029"/>
          <a:stretch/>
        </p:blipFill>
        <p:spPr>
          <a:xfrm>
            <a:off x="1201463" y="7359121"/>
            <a:ext cx="7509012" cy="146779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shot 2023-01-10 at 09.50.36 (1).png" id="196" name="Google Shape;196;p17"/>
          <p:cNvPicPr preferRelativeResize="0"/>
          <p:nvPr/>
        </p:nvPicPr>
        <p:blipFill rotWithShape="1">
          <a:blip r:embed="rId5">
            <a:alphaModFix/>
          </a:blip>
          <a:srcRect b="9793" l="2883" r="6323" t="87848"/>
          <a:stretch/>
        </p:blipFill>
        <p:spPr>
          <a:xfrm>
            <a:off x="8169838" y="8395005"/>
            <a:ext cx="6940599" cy="42954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shot 2023-01-10 at 09.50.36 (1).png" id="197" name="Google Shape;197;p17"/>
          <p:cNvPicPr preferRelativeResize="0"/>
          <p:nvPr/>
        </p:nvPicPr>
        <p:blipFill rotWithShape="1">
          <a:blip r:embed="rId5">
            <a:alphaModFix/>
          </a:blip>
          <a:srcRect b="7929" l="1771" r="4500" t="89748"/>
          <a:stretch/>
        </p:blipFill>
        <p:spPr>
          <a:xfrm>
            <a:off x="1201463" y="8738037"/>
            <a:ext cx="7164899" cy="42310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shot 2023-01-10 at 09.50.36 (1).png" id="198" name="Google Shape;198;p17"/>
          <p:cNvPicPr preferRelativeResize="0"/>
          <p:nvPr/>
        </p:nvPicPr>
        <p:blipFill rotWithShape="1">
          <a:blip r:embed="rId5">
            <a:alphaModFix/>
          </a:blip>
          <a:srcRect b="3469" l="3136" r="3136" t="94208"/>
          <a:stretch/>
        </p:blipFill>
        <p:spPr>
          <a:xfrm>
            <a:off x="1322708" y="9139898"/>
            <a:ext cx="7164899" cy="42310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shot 2023-01-10 at 09.50.36 (1).png" id="199" name="Google Shape;199;p17"/>
          <p:cNvPicPr preferRelativeResize="0"/>
          <p:nvPr/>
        </p:nvPicPr>
        <p:blipFill rotWithShape="1">
          <a:blip r:embed="rId5">
            <a:alphaModFix/>
          </a:blip>
          <a:srcRect b="1143" l="3136" r="0" t="96065"/>
          <a:stretch/>
        </p:blipFill>
        <p:spPr>
          <a:xfrm>
            <a:off x="7143541" y="9063697"/>
            <a:ext cx="7404689" cy="5085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shot 2023-01-10 at 09.50.36 (1).png" id="200" name="Google Shape;200;p17"/>
          <p:cNvPicPr preferRelativeResize="0"/>
          <p:nvPr/>
        </p:nvPicPr>
        <p:blipFill rotWithShape="1">
          <a:blip r:embed="rId5">
            <a:alphaModFix/>
          </a:blip>
          <a:srcRect b="5793" l="2703" r="8482" t="92142"/>
          <a:stretch/>
        </p:blipFill>
        <p:spPr>
          <a:xfrm>
            <a:off x="8339303" y="8774352"/>
            <a:ext cx="6789259" cy="3760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115;p17" id="205" name="Google Shape;205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361065" y="930994"/>
            <a:ext cx="2276478" cy="9731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116;p17" id="206" name="Google Shape;206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10800000">
            <a:off x="8324188" y="7279329"/>
            <a:ext cx="10300534" cy="302371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7" name="Google Shape;207;p18"/>
          <p:cNvGrpSpPr/>
          <p:nvPr/>
        </p:nvGrpSpPr>
        <p:grpSpPr>
          <a:xfrm>
            <a:off x="2147691" y="5466546"/>
            <a:ext cx="2833802" cy="1211702"/>
            <a:chOff x="0" y="0"/>
            <a:chExt cx="2833801" cy="1211700"/>
          </a:xfrm>
        </p:grpSpPr>
        <p:sp>
          <p:nvSpPr>
            <p:cNvPr id="208" name="Google Shape;208;p18"/>
            <p:cNvSpPr/>
            <p:nvPr/>
          </p:nvSpPr>
          <p:spPr>
            <a:xfrm>
              <a:off x="0" y="0"/>
              <a:ext cx="2833801" cy="1211700"/>
            </a:xfrm>
            <a:prstGeom prst="roundRect">
              <a:avLst>
                <a:gd fmla="val 16667" name="adj"/>
              </a:avLst>
            </a:prstGeom>
            <a:solidFill>
              <a:srgbClr val="F7B518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Inter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09" name="Google Shape;209;p18"/>
            <p:cNvSpPr txBox="1"/>
            <p:nvPr/>
          </p:nvSpPr>
          <p:spPr>
            <a:xfrm>
              <a:off x="104875" y="375999"/>
              <a:ext cx="2624050" cy="45970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675" lIns="45675" spcFirstLastPara="1" rIns="45675" wrap="square" tIns="4567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Inter"/>
                <a:buNone/>
              </a:pPr>
              <a:r>
                <a:rPr b="0" i="0" lang="en-US" sz="2400" u="none" cap="none" strike="noStrike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Past</a:t>
              </a:r>
              <a:endParaRPr/>
            </a:p>
          </p:txBody>
        </p:sp>
      </p:grpSp>
      <p:sp>
        <p:nvSpPr>
          <p:cNvPr id="210" name="Google Shape;210;p18"/>
          <p:cNvSpPr/>
          <p:nvPr/>
        </p:nvSpPr>
        <p:spPr>
          <a:xfrm>
            <a:off x="9989565" y="6072396"/>
            <a:ext cx="2767166" cy="1"/>
          </a:xfrm>
          <a:custGeom>
            <a:rect b="b" l="l" r="r" t="t"/>
            <a:pathLst>
              <a:path extrusionOk="0" h="120000" w="21600">
                <a:moveTo>
                  <a:pt x="0" y="0"/>
                </a:moveTo>
                <a:cubicBezTo>
                  <a:pt x="7200" y="0"/>
                  <a:pt x="14400" y="0"/>
                  <a:pt x="21600" y="0"/>
                </a:cubicBezTo>
              </a:path>
            </a:pathLst>
          </a:custGeom>
          <a:noFill/>
          <a:ln cap="flat" cmpd="sng" w="50800">
            <a:solidFill>
              <a:srgbClr val="F7B51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p18"/>
          <p:cNvSpPr/>
          <p:nvPr/>
        </p:nvSpPr>
        <p:spPr>
          <a:xfrm>
            <a:off x="4981379" y="6072396"/>
            <a:ext cx="2174499" cy="1"/>
          </a:xfrm>
          <a:custGeom>
            <a:rect b="b" l="l" r="r" t="t"/>
            <a:pathLst>
              <a:path extrusionOk="0" h="16200" w="21600">
                <a:moveTo>
                  <a:pt x="0" y="16104"/>
                </a:moveTo>
                <a:cubicBezTo>
                  <a:pt x="7200" y="-5400"/>
                  <a:pt x="14400" y="-5352"/>
                  <a:pt x="21600" y="16200"/>
                </a:cubicBezTo>
              </a:path>
            </a:pathLst>
          </a:custGeom>
          <a:noFill/>
          <a:ln cap="flat" cmpd="sng" w="50800">
            <a:solidFill>
              <a:srgbClr val="F7B51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18"/>
          <p:cNvSpPr/>
          <p:nvPr/>
        </p:nvSpPr>
        <p:spPr>
          <a:xfrm>
            <a:off x="8556395" y="4839462"/>
            <a:ext cx="8333" cy="627085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50800">
            <a:solidFill>
              <a:srgbClr val="D7D7D7"/>
            </a:solidFill>
            <a:prstDash val="dot"/>
            <a:round/>
            <a:headEnd len="sm" w="sm" type="none"/>
            <a:tailEnd len="med" w="med" type="stealth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3" name="Google Shape;213;p18"/>
          <p:cNvGrpSpPr/>
          <p:nvPr/>
        </p:nvGrpSpPr>
        <p:grpSpPr>
          <a:xfrm>
            <a:off x="5510415" y="3608753"/>
            <a:ext cx="6075358" cy="1211771"/>
            <a:chOff x="0" y="0"/>
            <a:chExt cx="6075357" cy="1211769"/>
          </a:xfrm>
        </p:grpSpPr>
        <p:sp>
          <p:nvSpPr>
            <p:cNvPr id="214" name="Google Shape;214;p18"/>
            <p:cNvSpPr/>
            <p:nvPr/>
          </p:nvSpPr>
          <p:spPr>
            <a:xfrm>
              <a:off x="0" y="0"/>
              <a:ext cx="6075357" cy="1211769"/>
            </a:xfrm>
            <a:prstGeom prst="roundRect">
              <a:avLst>
                <a:gd fmla="val 16667" name="adj"/>
              </a:avLst>
            </a:prstGeom>
            <a:noFill/>
            <a:ln cap="flat" cmpd="sng" w="38100">
              <a:solidFill>
                <a:srgbClr val="D7D7D7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215;p18"/>
            <p:cNvSpPr/>
            <p:nvPr/>
          </p:nvSpPr>
          <p:spPr>
            <a:xfrm>
              <a:off x="1800669" y="605884"/>
              <a:ext cx="2523387" cy="1"/>
            </a:xfrm>
            <a:custGeom>
              <a:rect b="b" l="l" r="r" t="t"/>
              <a:pathLst>
                <a:path extrusionOk="0" h="120000" w="2160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anchorCtr="0" anchor="ctr" bIns="45675" lIns="45675" spcFirstLastPara="1" rIns="45675" wrap="square" tIns="4567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0" i="0" lang="en-US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 simple formula</a:t>
              </a:r>
              <a:endParaRPr/>
            </a:p>
          </p:txBody>
        </p:sp>
      </p:grpSp>
      <p:grpSp>
        <p:nvGrpSpPr>
          <p:cNvPr id="216" name="Google Shape;216;p18"/>
          <p:cNvGrpSpPr/>
          <p:nvPr/>
        </p:nvGrpSpPr>
        <p:grpSpPr>
          <a:xfrm>
            <a:off x="7155877" y="5466546"/>
            <a:ext cx="2833803" cy="1211702"/>
            <a:chOff x="0" y="0"/>
            <a:chExt cx="2833801" cy="1211700"/>
          </a:xfrm>
        </p:grpSpPr>
        <p:sp>
          <p:nvSpPr>
            <p:cNvPr id="217" name="Google Shape;217;p18"/>
            <p:cNvSpPr/>
            <p:nvPr/>
          </p:nvSpPr>
          <p:spPr>
            <a:xfrm>
              <a:off x="0" y="0"/>
              <a:ext cx="2833801" cy="1211700"/>
            </a:xfrm>
            <a:prstGeom prst="roundRect">
              <a:avLst>
                <a:gd fmla="val 16667" name="adj"/>
              </a:avLst>
            </a:prstGeom>
            <a:solidFill>
              <a:srgbClr val="F7B518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Inter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18" name="Google Shape;218;p18"/>
            <p:cNvSpPr txBox="1"/>
            <p:nvPr/>
          </p:nvSpPr>
          <p:spPr>
            <a:xfrm>
              <a:off x="104875" y="375999"/>
              <a:ext cx="2624050" cy="45970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675" lIns="45675" spcFirstLastPara="1" rIns="45675" wrap="square" tIns="4567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Inter"/>
                <a:buNone/>
              </a:pPr>
              <a:r>
                <a:rPr b="0" i="0" lang="en-US" sz="2400" u="none" cap="none" strike="noStrike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Present</a:t>
              </a:r>
              <a:endParaRPr/>
            </a:p>
          </p:txBody>
        </p:sp>
      </p:grpSp>
      <p:grpSp>
        <p:nvGrpSpPr>
          <p:cNvPr id="219" name="Google Shape;219;p18"/>
          <p:cNvGrpSpPr/>
          <p:nvPr/>
        </p:nvGrpSpPr>
        <p:grpSpPr>
          <a:xfrm>
            <a:off x="12756730" y="5466546"/>
            <a:ext cx="2833802" cy="1211702"/>
            <a:chOff x="0" y="0"/>
            <a:chExt cx="2833801" cy="1211700"/>
          </a:xfrm>
        </p:grpSpPr>
        <p:sp>
          <p:nvSpPr>
            <p:cNvPr id="220" name="Google Shape;220;p18"/>
            <p:cNvSpPr/>
            <p:nvPr/>
          </p:nvSpPr>
          <p:spPr>
            <a:xfrm>
              <a:off x="0" y="0"/>
              <a:ext cx="2833801" cy="1211700"/>
            </a:xfrm>
            <a:prstGeom prst="roundRect">
              <a:avLst>
                <a:gd fmla="val 16667" name="adj"/>
              </a:avLst>
            </a:prstGeom>
            <a:solidFill>
              <a:srgbClr val="F7B518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Inter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21" name="Google Shape;221;p18"/>
            <p:cNvSpPr txBox="1"/>
            <p:nvPr/>
          </p:nvSpPr>
          <p:spPr>
            <a:xfrm>
              <a:off x="104875" y="375999"/>
              <a:ext cx="2624050" cy="45970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675" lIns="45675" spcFirstLastPara="1" rIns="45675" wrap="square" tIns="4567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Inter"/>
                <a:buNone/>
              </a:pPr>
              <a:r>
                <a:rPr b="0" i="0" lang="en-US" sz="2400" u="none" cap="none" strike="noStrike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Future</a:t>
              </a:r>
              <a:endParaRPr/>
            </a:p>
          </p:txBody>
        </p:sp>
      </p:grpSp>
      <p:sp>
        <p:nvSpPr>
          <p:cNvPr id="222" name="Google Shape;222;p18"/>
          <p:cNvSpPr txBox="1"/>
          <p:nvPr/>
        </p:nvSpPr>
        <p:spPr>
          <a:xfrm>
            <a:off x="1207438" y="928618"/>
            <a:ext cx="12075625" cy="19558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30303"/>
              </a:buClr>
              <a:buSzPts val="6400"/>
              <a:buFont typeface="Inter"/>
              <a:buNone/>
            </a:pPr>
            <a:r>
              <a:rPr b="1" i="0" lang="en-US" sz="6400" u="none" cap="none" strike="noStrike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Tell me about yourself: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30303"/>
              </a:buClr>
              <a:buSzPts val="6400"/>
              <a:buFont typeface="Inter"/>
              <a:buNone/>
            </a:pPr>
            <a:r>
              <a:rPr b="1" i="0" lang="en-US" sz="6400" u="none" cap="none" strike="noStrike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how to answer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115;p17" id="227" name="Google Shape;227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361065" y="930994"/>
            <a:ext cx="2276478" cy="9731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116;p17" id="228" name="Google Shape;228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10800000">
            <a:off x="8324188" y="7279329"/>
            <a:ext cx="10300534" cy="302371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9" name="Google Shape;229;p19"/>
          <p:cNvGrpSpPr/>
          <p:nvPr/>
        </p:nvGrpSpPr>
        <p:grpSpPr>
          <a:xfrm>
            <a:off x="1334891" y="1080813"/>
            <a:ext cx="2833802" cy="1211702"/>
            <a:chOff x="0" y="0"/>
            <a:chExt cx="2833801" cy="1211700"/>
          </a:xfrm>
        </p:grpSpPr>
        <p:sp>
          <p:nvSpPr>
            <p:cNvPr id="230" name="Google Shape;230;p19"/>
            <p:cNvSpPr/>
            <p:nvPr/>
          </p:nvSpPr>
          <p:spPr>
            <a:xfrm>
              <a:off x="0" y="0"/>
              <a:ext cx="2833801" cy="1211700"/>
            </a:xfrm>
            <a:prstGeom prst="roundRect">
              <a:avLst>
                <a:gd fmla="val 16667" name="adj"/>
              </a:avLst>
            </a:prstGeom>
            <a:solidFill>
              <a:srgbClr val="F7B518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Inter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31" name="Google Shape;231;p19"/>
            <p:cNvSpPr txBox="1"/>
            <p:nvPr/>
          </p:nvSpPr>
          <p:spPr>
            <a:xfrm>
              <a:off x="104875" y="255349"/>
              <a:ext cx="2624050" cy="70100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675" lIns="45675" spcFirstLastPara="1" rIns="45675" wrap="square" tIns="4567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4000"/>
                <a:buFont typeface="Inter"/>
                <a:buNone/>
              </a:pPr>
              <a:r>
                <a:rPr b="0" i="0" lang="en-US" sz="4000" u="none" cap="none" strike="noStrike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Past</a:t>
              </a:r>
              <a:endParaRPr/>
            </a:p>
          </p:txBody>
        </p:sp>
      </p:grpSp>
      <p:grpSp>
        <p:nvGrpSpPr>
          <p:cNvPr id="232" name="Google Shape;232;p19"/>
          <p:cNvGrpSpPr/>
          <p:nvPr/>
        </p:nvGrpSpPr>
        <p:grpSpPr>
          <a:xfrm>
            <a:off x="1349236" y="2977884"/>
            <a:ext cx="4887968" cy="6404845"/>
            <a:chOff x="0" y="0"/>
            <a:chExt cx="4887966" cy="6404844"/>
          </a:xfrm>
        </p:grpSpPr>
        <p:sp>
          <p:nvSpPr>
            <p:cNvPr id="233" name="Google Shape;233;p19"/>
            <p:cNvSpPr/>
            <p:nvPr/>
          </p:nvSpPr>
          <p:spPr>
            <a:xfrm>
              <a:off x="0" y="0"/>
              <a:ext cx="4887966" cy="6404844"/>
            </a:xfrm>
            <a:prstGeom prst="roundRect">
              <a:avLst>
                <a:gd fmla="val 9296" name="adj"/>
              </a:avLst>
            </a:prstGeom>
            <a:noFill/>
            <a:ln cap="flat" cmpd="sng" w="38100">
              <a:solidFill>
                <a:srgbClr val="F7B51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34;p19"/>
            <p:cNvSpPr txBox="1"/>
            <p:nvPr/>
          </p:nvSpPr>
          <p:spPr>
            <a:xfrm>
              <a:off x="288036" y="840417"/>
              <a:ext cx="4459731" cy="44181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675" lIns="45675" spcFirstLastPara="1" rIns="45675" wrap="square" tIns="456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300"/>
                <a:buFont typeface="Arial"/>
                <a:buNone/>
              </a:pPr>
              <a:r>
                <a:rPr b="0" i="0" lang="en-US" sz="33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Tell the interviewer how you got to where you are now and/or mention previous experience that’s relevant to the job and company you’re applying for.</a:t>
              </a:r>
              <a:endParaRPr/>
            </a:p>
          </p:txBody>
        </p:sp>
      </p:grpSp>
      <p:grpSp>
        <p:nvGrpSpPr>
          <p:cNvPr id="235" name="Google Shape;235;p19"/>
          <p:cNvGrpSpPr/>
          <p:nvPr/>
        </p:nvGrpSpPr>
        <p:grpSpPr>
          <a:xfrm>
            <a:off x="7418288" y="2973032"/>
            <a:ext cx="8988749" cy="6414549"/>
            <a:chOff x="0" y="0"/>
            <a:chExt cx="8988748" cy="6414547"/>
          </a:xfrm>
        </p:grpSpPr>
        <p:sp>
          <p:nvSpPr>
            <p:cNvPr id="236" name="Google Shape;236;p19"/>
            <p:cNvSpPr/>
            <p:nvPr/>
          </p:nvSpPr>
          <p:spPr>
            <a:xfrm>
              <a:off x="0" y="0"/>
              <a:ext cx="8988748" cy="6414547"/>
            </a:xfrm>
            <a:prstGeom prst="roundRect">
              <a:avLst>
                <a:gd fmla="val 10105" name="adj"/>
              </a:avLst>
            </a:prstGeom>
            <a:noFill/>
            <a:ln cap="flat" cmpd="sng" w="38100">
              <a:solidFill>
                <a:srgbClr val="F1672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37;p19"/>
            <p:cNvSpPr/>
            <p:nvPr/>
          </p:nvSpPr>
          <p:spPr>
            <a:xfrm>
              <a:off x="394237" y="3207273"/>
              <a:ext cx="7517705" cy="1"/>
            </a:xfrm>
            <a:custGeom>
              <a:rect b="b" l="l" r="r" t="t"/>
              <a:pathLst>
                <a:path extrusionOk="0" h="120000" w="2160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anchorCtr="0" anchor="ctr" bIns="45675" lIns="45675" spcFirstLastPara="1" rIns="45675" wrap="square" tIns="4567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00"/>
                <a:buFont typeface="Arial"/>
                <a:buNone/>
              </a:pPr>
              <a:r>
                <a:rPr b="0" i="0" lang="en-US" sz="2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 graduat</a:t>
              </a:r>
              <a:r>
                <a:rPr b="0" i="0" lang="en-US" sz="2500" u="sng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ed</a:t>
              </a:r>
              <a:r>
                <a:rPr b="0" i="0" lang="en-US" sz="2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from _______  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200"/>
                </a:spcBef>
                <a:spcAft>
                  <a:spcPts val="0"/>
                </a:spcAft>
                <a:buClr>
                  <a:srgbClr val="000000"/>
                </a:buClr>
                <a:buSzPts val="2500"/>
                <a:buFont typeface="Arial"/>
                <a:buNone/>
              </a:pPr>
              <a:r>
                <a:t/>
              </a:r>
              <a:endParaRPr b="0" i="0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200"/>
                </a:spcBef>
                <a:spcAft>
                  <a:spcPts val="0"/>
                </a:spcAft>
                <a:buClr>
                  <a:srgbClr val="000000"/>
                </a:buClr>
                <a:buSzPts val="2500"/>
                <a:buFont typeface="Arial"/>
                <a:buNone/>
              </a:pPr>
              <a:r>
                <a:rPr b="0" i="0" lang="en-US" sz="2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 have a Bachelor’s/Master’s degree in _____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200"/>
                </a:spcBef>
                <a:spcAft>
                  <a:spcPts val="0"/>
                </a:spcAft>
                <a:buClr>
                  <a:srgbClr val="000000"/>
                </a:buClr>
                <a:buSzPts val="2500"/>
                <a:buFont typeface="Arial"/>
                <a:buNone/>
              </a:pPr>
              <a:r>
                <a:t/>
              </a:r>
              <a:endParaRPr b="0" i="0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200"/>
                </a:spcBef>
                <a:spcAft>
                  <a:spcPts val="0"/>
                </a:spcAft>
                <a:buClr>
                  <a:srgbClr val="000000"/>
                </a:buClr>
                <a:buSzPts val="2500"/>
                <a:buFont typeface="Arial"/>
                <a:buNone/>
              </a:pPr>
              <a:r>
                <a:rPr b="0" i="0" lang="en-US" sz="2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 complet</a:t>
              </a:r>
              <a:r>
                <a:rPr b="0" i="0" lang="en-US" sz="2500" u="sng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ed</a:t>
              </a:r>
              <a:r>
                <a:rPr b="0" i="0" lang="en-US" sz="2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a </a:t>
              </a:r>
              <a:r>
                <a:rPr i="1" lang="en-US" sz="2500"/>
                <a:t>Java Script </a:t>
              </a:r>
              <a:r>
                <a:rPr b="0" i="0" lang="en-US" sz="2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course in ____ (year)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200"/>
                </a:spcBef>
                <a:spcAft>
                  <a:spcPts val="0"/>
                </a:spcAft>
                <a:buClr>
                  <a:srgbClr val="000000"/>
                </a:buClr>
                <a:buSzPts val="2500"/>
                <a:buFont typeface="Arial"/>
                <a:buNone/>
              </a:pPr>
              <a:r>
                <a:t/>
              </a:r>
              <a:endParaRPr b="0" i="0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200"/>
                </a:spcBef>
                <a:spcAft>
                  <a:spcPts val="0"/>
                </a:spcAft>
                <a:buClr>
                  <a:srgbClr val="000000"/>
                </a:buClr>
                <a:buSzPts val="2500"/>
                <a:buFont typeface="Arial"/>
                <a:buNone/>
              </a:pPr>
              <a:r>
                <a:rPr b="0" i="0" lang="en-US" sz="2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 </a:t>
              </a:r>
              <a:r>
                <a:rPr b="0" i="0" lang="en-US" sz="2500" u="sng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took part</a:t>
              </a:r>
              <a:r>
                <a:rPr b="0" i="0" lang="en-US" sz="2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in _____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200"/>
                </a:spcBef>
                <a:spcAft>
                  <a:spcPts val="0"/>
                </a:spcAft>
                <a:buClr>
                  <a:srgbClr val="000000"/>
                </a:buClr>
                <a:buSzPts val="2500"/>
                <a:buFont typeface="Arial"/>
                <a:buNone/>
              </a:pPr>
              <a:r>
                <a:t/>
              </a:r>
              <a:endParaRPr b="0" i="0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200"/>
                </a:spcBef>
                <a:spcAft>
                  <a:spcPts val="0"/>
                </a:spcAft>
                <a:buClr>
                  <a:srgbClr val="000000"/>
                </a:buClr>
                <a:buSzPts val="2500"/>
                <a:buFont typeface="Arial"/>
                <a:buNone/>
              </a:pPr>
              <a:r>
                <a:rPr b="0" i="0" lang="en-US" sz="2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 work</a:t>
              </a:r>
              <a:r>
                <a:rPr b="0" i="0" lang="en-US" sz="2500" u="sng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ed</a:t>
              </a:r>
              <a:r>
                <a:rPr b="0" i="0" lang="en-US" sz="2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b="0" i="0" lang="en-US" sz="2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as a ____ from .... to .... / for... 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200"/>
                </a:spcBef>
                <a:spcAft>
                  <a:spcPts val="0"/>
                </a:spcAft>
                <a:buClr>
                  <a:srgbClr val="000000"/>
                </a:buClr>
                <a:buSzPts val="2500"/>
                <a:buFont typeface="Arial"/>
                <a:buNone/>
              </a:pPr>
              <a:r>
                <a:t/>
              </a:r>
              <a:endParaRPr b="0" i="0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200"/>
                </a:spcBef>
                <a:spcAft>
                  <a:spcPts val="0"/>
                </a:spcAft>
                <a:buClr>
                  <a:srgbClr val="000000"/>
                </a:buClr>
                <a:buSzPts val="2500"/>
                <a:buFont typeface="Arial"/>
                <a:buNone/>
              </a:pPr>
              <a:r>
                <a:rPr b="0" i="0" lang="en-US" sz="2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My experience includes _____ 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200"/>
                </a:spcBef>
                <a:spcAft>
                  <a:spcPts val="0"/>
                </a:spcAft>
                <a:buClr>
                  <a:srgbClr val="000000"/>
                </a:buClr>
                <a:buSzPts val="2500"/>
                <a:buFont typeface="Arial"/>
                <a:buNone/>
              </a:pPr>
              <a:r>
                <a:t/>
              </a:r>
              <a:endParaRPr b="0" i="0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200"/>
                </a:spcBef>
                <a:spcAft>
                  <a:spcPts val="0"/>
                </a:spcAft>
                <a:buClr>
                  <a:srgbClr val="000000"/>
                </a:buClr>
                <a:buSzPts val="2500"/>
                <a:buFont typeface="Arial"/>
                <a:buNone/>
              </a:pPr>
              <a:r>
                <a:rPr b="0" i="0" lang="en-US" sz="2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The project I'm most proud of is ______</a:t>
              </a: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45;g197b990a13c_4_5" id="25" name="Google Shape;25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710610" y="0"/>
            <a:ext cx="3577388" cy="1028699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46;g197b990a13c_4_5" id="26" name="Google Shape;26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399455" y="3808288"/>
            <a:ext cx="8888545" cy="647871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48;g197b990a13c_4_5" id="27" name="Google Shape;27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361065" y="930994"/>
            <a:ext cx="2276478" cy="9731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(31).png" id="28" name="Google Shape;28;p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879079" y="604043"/>
            <a:ext cx="8888545" cy="90790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115;p17" id="242" name="Google Shape;242;g27a25f9ad03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361065" y="930994"/>
            <a:ext cx="2276479" cy="9731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116;p17" id="243" name="Google Shape;243;g27a25f9ad03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10800000">
            <a:off x="8324186" y="7279329"/>
            <a:ext cx="10300536" cy="302371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4" name="Google Shape;244;g27a25f9ad03_0_0"/>
          <p:cNvGrpSpPr/>
          <p:nvPr/>
        </p:nvGrpSpPr>
        <p:grpSpPr>
          <a:xfrm>
            <a:off x="1334891" y="1080813"/>
            <a:ext cx="2833800" cy="1211700"/>
            <a:chOff x="0" y="0"/>
            <a:chExt cx="2833800" cy="1211700"/>
          </a:xfrm>
        </p:grpSpPr>
        <p:sp>
          <p:nvSpPr>
            <p:cNvPr id="245" name="Google Shape;245;g27a25f9ad03_0_0"/>
            <p:cNvSpPr/>
            <p:nvPr/>
          </p:nvSpPr>
          <p:spPr>
            <a:xfrm>
              <a:off x="0" y="0"/>
              <a:ext cx="2833800" cy="1211700"/>
            </a:xfrm>
            <a:prstGeom prst="roundRect">
              <a:avLst>
                <a:gd fmla="val 16667" name="adj"/>
              </a:avLst>
            </a:prstGeom>
            <a:solidFill>
              <a:srgbClr val="F7B518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Inter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46" name="Google Shape;246;g27a25f9ad03_0_0"/>
            <p:cNvSpPr txBox="1"/>
            <p:nvPr/>
          </p:nvSpPr>
          <p:spPr>
            <a:xfrm>
              <a:off x="104875" y="255349"/>
              <a:ext cx="26241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675" lIns="45675" spcFirstLastPara="1" rIns="45675" wrap="square" tIns="4567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4000"/>
                <a:buFont typeface="Inter"/>
                <a:buNone/>
              </a:pPr>
              <a:r>
                <a:rPr b="0" i="0" lang="en-US" sz="4000" u="none" cap="none" strike="noStrike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Past</a:t>
              </a:r>
              <a:endParaRPr/>
            </a:p>
          </p:txBody>
        </p:sp>
      </p:grpSp>
      <p:grpSp>
        <p:nvGrpSpPr>
          <p:cNvPr id="247" name="Google Shape;247;g27a25f9ad03_0_0"/>
          <p:cNvGrpSpPr/>
          <p:nvPr/>
        </p:nvGrpSpPr>
        <p:grpSpPr>
          <a:xfrm>
            <a:off x="1349236" y="2977884"/>
            <a:ext cx="4887900" cy="6404700"/>
            <a:chOff x="0" y="0"/>
            <a:chExt cx="4887900" cy="6404700"/>
          </a:xfrm>
        </p:grpSpPr>
        <p:sp>
          <p:nvSpPr>
            <p:cNvPr id="248" name="Google Shape;248;g27a25f9ad03_0_0"/>
            <p:cNvSpPr/>
            <p:nvPr/>
          </p:nvSpPr>
          <p:spPr>
            <a:xfrm>
              <a:off x="0" y="0"/>
              <a:ext cx="4887900" cy="6404700"/>
            </a:xfrm>
            <a:prstGeom prst="roundRect">
              <a:avLst>
                <a:gd fmla="val 9296" name="adj"/>
              </a:avLst>
            </a:prstGeom>
            <a:noFill/>
            <a:ln cap="flat" cmpd="sng" w="38100">
              <a:solidFill>
                <a:srgbClr val="F7B51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249;g27a25f9ad03_0_0"/>
            <p:cNvSpPr txBox="1"/>
            <p:nvPr/>
          </p:nvSpPr>
          <p:spPr>
            <a:xfrm>
              <a:off x="288036" y="840417"/>
              <a:ext cx="4459800" cy="4418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675" lIns="45675" spcFirstLastPara="1" rIns="45675" wrap="square" tIns="456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300"/>
                <a:buFont typeface="Arial"/>
                <a:buNone/>
              </a:pPr>
              <a:r>
                <a:rPr lang="en-US" sz="3300"/>
                <a:t>Complete</a:t>
              </a:r>
              <a:r>
                <a:rPr lang="en-US" sz="3300"/>
                <a:t> the verbs in the Past Simple and missing words about YOUR experience.</a:t>
              </a:r>
              <a:endParaRPr/>
            </a:p>
          </p:txBody>
        </p:sp>
      </p:grpSp>
      <p:grpSp>
        <p:nvGrpSpPr>
          <p:cNvPr id="250" name="Google Shape;250;g27a25f9ad03_0_0"/>
          <p:cNvGrpSpPr/>
          <p:nvPr/>
        </p:nvGrpSpPr>
        <p:grpSpPr>
          <a:xfrm>
            <a:off x="7418288" y="2973032"/>
            <a:ext cx="8988600" cy="6414600"/>
            <a:chOff x="0" y="0"/>
            <a:chExt cx="8988600" cy="6414600"/>
          </a:xfrm>
        </p:grpSpPr>
        <p:sp>
          <p:nvSpPr>
            <p:cNvPr id="251" name="Google Shape;251;g27a25f9ad03_0_0"/>
            <p:cNvSpPr/>
            <p:nvPr/>
          </p:nvSpPr>
          <p:spPr>
            <a:xfrm>
              <a:off x="0" y="0"/>
              <a:ext cx="8988600" cy="6414600"/>
            </a:xfrm>
            <a:prstGeom prst="roundRect">
              <a:avLst>
                <a:gd fmla="val 10105" name="adj"/>
              </a:avLst>
            </a:prstGeom>
            <a:noFill/>
            <a:ln cap="flat" cmpd="sng" w="38100">
              <a:solidFill>
                <a:srgbClr val="F1672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2;g27a25f9ad03_0_0"/>
            <p:cNvSpPr/>
            <p:nvPr/>
          </p:nvSpPr>
          <p:spPr>
            <a:xfrm>
              <a:off x="394237" y="3207273"/>
              <a:ext cx="7517718" cy="0"/>
            </a:xfrm>
            <a:custGeom>
              <a:rect b="b" l="l" r="r" t="t"/>
              <a:pathLst>
                <a:path extrusionOk="0" h="120000" w="2160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anchorCtr="0" anchor="ctr" bIns="45675" lIns="45675" spcFirstLastPara="1" rIns="45675" wrap="square" tIns="456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00"/>
                <a:buFont typeface="Arial"/>
                <a:buNone/>
              </a:pPr>
              <a:r>
                <a:rPr b="0" i="0" lang="en-US" sz="2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 graduated from _______  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200"/>
                </a:spcBef>
                <a:spcAft>
                  <a:spcPts val="0"/>
                </a:spcAft>
                <a:buClr>
                  <a:srgbClr val="000000"/>
                </a:buClr>
                <a:buSzPts val="2500"/>
                <a:buFont typeface="Arial"/>
                <a:buNone/>
              </a:pPr>
              <a:r>
                <a:t/>
              </a:r>
              <a:endParaRPr b="0" i="0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200"/>
                </a:spcBef>
                <a:spcAft>
                  <a:spcPts val="0"/>
                </a:spcAft>
                <a:buClr>
                  <a:srgbClr val="000000"/>
                </a:buClr>
                <a:buSzPts val="2500"/>
                <a:buFont typeface="Arial"/>
                <a:buNone/>
              </a:pPr>
              <a:r>
                <a:rPr b="0" i="0" lang="en-US" sz="2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 have a Bachelor’s/Master’s degree in _____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200"/>
                </a:spcBef>
                <a:spcAft>
                  <a:spcPts val="0"/>
                </a:spcAft>
                <a:buClr>
                  <a:srgbClr val="000000"/>
                </a:buClr>
                <a:buSzPts val="2500"/>
                <a:buFont typeface="Arial"/>
                <a:buNone/>
              </a:pPr>
              <a:r>
                <a:t/>
              </a:r>
              <a:endParaRPr b="0" i="0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200"/>
                </a:spcBef>
                <a:spcAft>
                  <a:spcPts val="0"/>
                </a:spcAft>
                <a:buClr>
                  <a:srgbClr val="000000"/>
                </a:buClr>
                <a:buSzPts val="2500"/>
                <a:buFont typeface="Arial"/>
                <a:buNone/>
              </a:pPr>
              <a:r>
                <a:rPr b="0" i="0" lang="en-US" sz="2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 completed a ______ course in ____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200"/>
                </a:spcBef>
                <a:spcAft>
                  <a:spcPts val="0"/>
                </a:spcAft>
                <a:buClr>
                  <a:srgbClr val="000000"/>
                </a:buClr>
                <a:buSzPts val="2500"/>
                <a:buFont typeface="Arial"/>
                <a:buNone/>
              </a:pPr>
              <a:r>
                <a:t/>
              </a:r>
              <a:endParaRPr b="0" i="0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200"/>
                </a:spcBef>
                <a:spcAft>
                  <a:spcPts val="0"/>
                </a:spcAft>
                <a:buClr>
                  <a:srgbClr val="000000"/>
                </a:buClr>
                <a:buSzPts val="2500"/>
                <a:buFont typeface="Arial"/>
                <a:buNone/>
              </a:pPr>
              <a:r>
                <a:rPr b="0" i="0" lang="en-US" sz="2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 took part in _____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200"/>
                </a:spcBef>
                <a:spcAft>
                  <a:spcPts val="0"/>
                </a:spcAft>
                <a:buClr>
                  <a:srgbClr val="000000"/>
                </a:buClr>
                <a:buSzPts val="2500"/>
                <a:buFont typeface="Arial"/>
                <a:buNone/>
              </a:pPr>
              <a:r>
                <a:t/>
              </a:r>
              <a:endParaRPr b="0" i="0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200"/>
                </a:spcBef>
                <a:spcAft>
                  <a:spcPts val="0"/>
                </a:spcAft>
                <a:buClr>
                  <a:srgbClr val="000000"/>
                </a:buClr>
                <a:buSzPts val="2500"/>
                <a:buFont typeface="Arial"/>
                <a:buNone/>
              </a:pPr>
              <a:r>
                <a:rPr b="0" i="0" lang="en-US" sz="2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 worked as a ____ from .... to .... / for... 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200"/>
                </a:spcBef>
                <a:spcAft>
                  <a:spcPts val="0"/>
                </a:spcAft>
                <a:buClr>
                  <a:srgbClr val="000000"/>
                </a:buClr>
                <a:buSzPts val="2500"/>
                <a:buFont typeface="Arial"/>
                <a:buNone/>
              </a:pPr>
              <a:r>
                <a:t/>
              </a:r>
              <a:endParaRPr b="0" i="0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200"/>
                </a:spcBef>
                <a:spcAft>
                  <a:spcPts val="0"/>
                </a:spcAft>
                <a:buClr>
                  <a:srgbClr val="000000"/>
                </a:buClr>
                <a:buSzPts val="2500"/>
                <a:buFont typeface="Arial"/>
                <a:buNone/>
              </a:pPr>
              <a:r>
                <a:rPr b="0" i="0" lang="en-US" sz="2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My experience includes _____ 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200"/>
                </a:spcBef>
                <a:spcAft>
                  <a:spcPts val="0"/>
                </a:spcAft>
                <a:buClr>
                  <a:srgbClr val="000000"/>
                </a:buClr>
                <a:buSzPts val="2500"/>
                <a:buFont typeface="Arial"/>
                <a:buNone/>
              </a:pPr>
              <a:r>
                <a:t/>
              </a:r>
              <a:endParaRPr b="0" i="0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200"/>
                </a:spcBef>
                <a:spcAft>
                  <a:spcPts val="0"/>
                </a:spcAft>
                <a:buClr>
                  <a:srgbClr val="000000"/>
                </a:buClr>
                <a:buSzPts val="2500"/>
                <a:buFont typeface="Arial"/>
                <a:buNone/>
              </a:pPr>
              <a:r>
                <a:rPr b="0" i="0" lang="en-US" sz="2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The project I'm most proud of is ______</a:t>
              </a:r>
              <a:endParaRPr/>
            </a:p>
          </p:txBody>
        </p:sp>
      </p:grpSp>
      <p:sp>
        <p:nvSpPr>
          <p:cNvPr id="253" name="Google Shape;253;g27a25f9ad03_0_0"/>
          <p:cNvSpPr txBox="1"/>
          <p:nvPr/>
        </p:nvSpPr>
        <p:spPr>
          <a:xfrm>
            <a:off x="7659425" y="3149900"/>
            <a:ext cx="8747400" cy="56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73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AutoNum type="arabicPeriod"/>
            </a:pPr>
            <a:r>
              <a:rPr lang="en-US" sz="2500">
                <a:solidFill>
                  <a:schemeClr val="dk1"/>
                </a:solidFill>
              </a:rPr>
              <a:t>I __ (graduate) from _______  </a:t>
            </a:r>
            <a:endParaRPr sz="2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dk1"/>
              </a:solidFill>
            </a:endParaRPr>
          </a:p>
          <a:p>
            <a:pPr indent="-387350" lvl="0" marL="4572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500"/>
              <a:buAutoNum type="arabicPeriod"/>
            </a:pPr>
            <a:r>
              <a:rPr lang="en-US" sz="2500">
                <a:solidFill>
                  <a:schemeClr val="dk1"/>
                </a:solidFill>
              </a:rPr>
              <a:t>I __ (complete) a </a:t>
            </a:r>
            <a:r>
              <a:rPr lang="en-US" sz="2500">
                <a:solidFill>
                  <a:schemeClr val="dk1"/>
                </a:solidFill>
              </a:rPr>
              <a:t>______ </a:t>
            </a:r>
            <a:r>
              <a:rPr lang="en-US" sz="2500">
                <a:solidFill>
                  <a:schemeClr val="dk1"/>
                </a:solidFill>
              </a:rPr>
              <a:t>course in ____ (year).</a:t>
            </a:r>
            <a:endParaRPr sz="2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dk1"/>
              </a:solidFill>
            </a:endParaRPr>
          </a:p>
          <a:p>
            <a:pPr indent="-387350" lvl="0" marL="4572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500"/>
              <a:buAutoNum type="arabicPeriod"/>
            </a:pPr>
            <a:r>
              <a:rPr lang="en-US" sz="2500">
                <a:solidFill>
                  <a:schemeClr val="dk1"/>
                </a:solidFill>
              </a:rPr>
              <a:t>I </a:t>
            </a:r>
            <a:r>
              <a:rPr lang="en-US" sz="2500">
                <a:solidFill>
                  <a:schemeClr val="dk1"/>
                </a:solidFill>
              </a:rPr>
              <a:t>__ (take) part</a:t>
            </a:r>
            <a:r>
              <a:rPr lang="en-US" sz="2500">
                <a:solidFill>
                  <a:schemeClr val="dk1"/>
                </a:solidFill>
              </a:rPr>
              <a:t> in _____ (a course or a project).</a:t>
            </a:r>
            <a:endParaRPr sz="2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dk1"/>
              </a:solidFill>
            </a:endParaRPr>
          </a:p>
          <a:p>
            <a:pPr indent="-387350" lvl="0" marL="4572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500"/>
              <a:buAutoNum type="arabicPeriod"/>
            </a:pPr>
            <a:r>
              <a:rPr lang="en-US" sz="2500">
                <a:solidFill>
                  <a:schemeClr val="dk1"/>
                </a:solidFill>
              </a:rPr>
              <a:t>I __ (work) as a ____ for __ years.</a:t>
            </a:r>
            <a:endParaRPr sz="2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dk1"/>
              </a:solidFill>
            </a:endParaRPr>
          </a:p>
          <a:p>
            <a:pPr indent="-387350" lvl="0" marL="4572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500"/>
              <a:buAutoNum type="arabicPeriod"/>
            </a:pPr>
            <a:r>
              <a:rPr lang="en-US" sz="2500">
                <a:solidFill>
                  <a:schemeClr val="dk1"/>
                </a:solidFill>
              </a:rPr>
              <a:t>I __ (be) responsible for __ (organizing meetings, accounting, developing new software, testing…).</a:t>
            </a:r>
            <a:endParaRPr sz="2500">
              <a:solidFill>
                <a:schemeClr val="dk1"/>
              </a:solidFill>
            </a:endParaRPr>
          </a:p>
          <a:p>
            <a:pPr indent="-3873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AutoNum type="arabicPeriod"/>
            </a:pPr>
            <a:r>
              <a:rPr lang="en-US" sz="2500">
                <a:solidFill>
                  <a:schemeClr val="dk1"/>
                </a:solidFill>
              </a:rPr>
              <a:t>I __ (learn) to __ (work under stress, work to tight deadlines, speak German, leadership skills…).</a:t>
            </a:r>
            <a:endParaRPr sz="2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115;p17" id="258" name="Google Shape;25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361065" y="930994"/>
            <a:ext cx="2276478" cy="9731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116;p17" id="259" name="Google Shape;259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10800000">
            <a:off x="8324188" y="7279329"/>
            <a:ext cx="10300534" cy="302371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0" name="Google Shape;260;p20"/>
          <p:cNvGrpSpPr/>
          <p:nvPr/>
        </p:nvGrpSpPr>
        <p:grpSpPr>
          <a:xfrm>
            <a:off x="1334891" y="1080813"/>
            <a:ext cx="2833802" cy="1211702"/>
            <a:chOff x="0" y="0"/>
            <a:chExt cx="2833801" cy="1211700"/>
          </a:xfrm>
        </p:grpSpPr>
        <p:sp>
          <p:nvSpPr>
            <p:cNvPr id="261" name="Google Shape;261;p20"/>
            <p:cNvSpPr/>
            <p:nvPr/>
          </p:nvSpPr>
          <p:spPr>
            <a:xfrm>
              <a:off x="0" y="0"/>
              <a:ext cx="2833801" cy="1211700"/>
            </a:xfrm>
            <a:prstGeom prst="roundRect">
              <a:avLst>
                <a:gd fmla="val 16667" name="adj"/>
              </a:avLst>
            </a:prstGeom>
            <a:solidFill>
              <a:srgbClr val="F7B518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Inter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62" name="Google Shape;262;p20"/>
            <p:cNvSpPr txBox="1"/>
            <p:nvPr/>
          </p:nvSpPr>
          <p:spPr>
            <a:xfrm>
              <a:off x="104875" y="255349"/>
              <a:ext cx="2624050" cy="70100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675" lIns="45675" spcFirstLastPara="1" rIns="45675" wrap="square" tIns="4567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4000"/>
                <a:buFont typeface="Inter"/>
                <a:buNone/>
              </a:pPr>
              <a:r>
                <a:rPr b="0" i="0" lang="en-US" sz="4000" u="none" cap="none" strike="noStrike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Present</a:t>
              </a:r>
              <a:endParaRPr/>
            </a:p>
          </p:txBody>
        </p:sp>
      </p:grpSp>
      <p:grpSp>
        <p:nvGrpSpPr>
          <p:cNvPr id="263" name="Google Shape;263;p20"/>
          <p:cNvGrpSpPr/>
          <p:nvPr/>
        </p:nvGrpSpPr>
        <p:grpSpPr>
          <a:xfrm>
            <a:off x="1349236" y="2977884"/>
            <a:ext cx="4887968" cy="6404845"/>
            <a:chOff x="0" y="0"/>
            <a:chExt cx="4887966" cy="6404844"/>
          </a:xfrm>
        </p:grpSpPr>
        <p:sp>
          <p:nvSpPr>
            <p:cNvPr id="264" name="Google Shape;264;p20"/>
            <p:cNvSpPr/>
            <p:nvPr/>
          </p:nvSpPr>
          <p:spPr>
            <a:xfrm>
              <a:off x="0" y="0"/>
              <a:ext cx="4887966" cy="6404844"/>
            </a:xfrm>
            <a:prstGeom prst="roundRect">
              <a:avLst>
                <a:gd fmla="val 9296" name="adj"/>
              </a:avLst>
            </a:prstGeom>
            <a:noFill/>
            <a:ln cap="flat" cmpd="sng" w="38100">
              <a:solidFill>
                <a:srgbClr val="F7B51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65;p20"/>
            <p:cNvSpPr txBox="1"/>
            <p:nvPr/>
          </p:nvSpPr>
          <p:spPr>
            <a:xfrm>
              <a:off x="288036" y="840417"/>
              <a:ext cx="4459731" cy="44181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675" lIns="45675" spcFirstLastPara="1" rIns="45675" wrap="square" tIns="456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300"/>
                <a:buFont typeface="Arial"/>
                <a:buNone/>
              </a:pPr>
              <a:r>
                <a:rPr b="0" i="0" lang="en-US" sz="33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Talk a little bit about what your current role is, the scope of it, and perhaps a big recent accomplishment.</a:t>
              </a:r>
              <a:endParaRPr/>
            </a:p>
          </p:txBody>
        </p:sp>
      </p:grpSp>
      <p:grpSp>
        <p:nvGrpSpPr>
          <p:cNvPr id="266" name="Google Shape;266;p20"/>
          <p:cNvGrpSpPr/>
          <p:nvPr/>
        </p:nvGrpSpPr>
        <p:grpSpPr>
          <a:xfrm>
            <a:off x="7517963" y="2973007"/>
            <a:ext cx="8988600" cy="6414600"/>
            <a:chOff x="0" y="0"/>
            <a:chExt cx="8988600" cy="6414600"/>
          </a:xfrm>
        </p:grpSpPr>
        <p:sp>
          <p:nvSpPr>
            <p:cNvPr id="267" name="Google Shape;267;p20"/>
            <p:cNvSpPr/>
            <p:nvPr/>
          </p:nvSpPr>
          <p:spPr>
            <a:xfrm>
              <a:off x="0" y="0"/>
              <a:ext cx="8988600" cy="6414600"/>
            </a:xfrm>
            <a:prstGeom prst="roundRect">
              <a:avLst>
                <a:gd fmla="val 10105" name="adj"/>
              </a:avLst>
            </a:prstGeom>
            <a:noFill/>
            <a:ln cap="flat" cmpd="sng" w="38100">
              <a:solidFill>
                <a:srgbClr val="F1672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68;p20"/>
            <p:cNvSpPr/>
            <p:nvPr/>
          </p:nvSpPr>
          <p:spPr>
            <a:xfrm>
              <a:off x="394237" y="3542124"/>
              <a:ext cx="8566506" cy="0"/>
            </a:xfrm>
            <a:custGeom>
              <a:rect b="b" l="l" r="r" t="t"/>
              <a:pathLst>
                <a:path extrusionOk="0" h="120000" w="2160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anchorCtr="0" anchor="ctr" bIns="45675" lIns="45675" spcFirstLastPara="1" rIns="45675" wrap="square" tIns="4567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Times"/>
                <a:buNone/>
              </a:pPr>
              <a:r>
                <a:rPr b="0" i="0" lang="en-US" sz="2600" u="none" cap="none" strike="noStrike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rPr>
                <a:t>I'm looking for a new job because... (moved to a new city, looking for more challenging tasks/bigger compensation)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Times"/>
                <a:buNone/>
              </a:pPr>
              <a:r>
                <a:rPr b="0" i="0" lang="en-US" sz="2600" u="none" cap="none" strike="noStrike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rPr>
                <a:t>I've </a:t>
              </a:r>
              <a:r>
                <a:rPr lang="en-US" sz="2600">
                  <a:latin typeface="Times"/>
                  <a:ea typeface="Times"/>
                  <a:cs typeface="Times"/>
                  <a:sym typeface="Times"/>
                </a:rPr>
                <a:t>worked</a:t>
              </a:r>
              <a:r>
                <a:rPr b="0" i="0" lang="en-US" sz="2600" u="none" cap="none" strike="noStrike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rPr>
                <a:t> as a ______ for _____ years now. 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Times"/>
                <a:buNone/>
              </a:pPr>
              <a:r>
                <a:rPr b="0" i="0" lang="en-US" sz="2600" u="none" cap="none" strike="noStrike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rPr>
                <a:t>I'm currently working/studying...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Times"/>
                <a:buNone/>
              </a:pPr>
              <a:r>
                <a:rPr b="0" i="0" lang="en-US" sz="2600" u="none" cap="none" strike="noStrike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rPr>
                <a:t>I'm responsible for making reports, organising meetings, creating business plans, managing the schedule, etc.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Times"/>
                <a:buNone/>
              </a:pPr>
              <a:r>
                <a:rPr b="0" i="0" lang="en-US" sz="2600" u="none" cap="none" strike="noStrike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rPr>
                <a:t>For example, my recent project was ______. It was really successful because _____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Times"/>
                <a:buNone/>
              </a:pPr>
              <a:r>
                <a:rPr b="0" i="0" lang="en-US" sz="2600" u="none" cap="none" strike="noStrike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rPr>
                <a:t>I have such qualifications as _____</a:t>
              </a:r>
              <a:endParaRPr/>
            </a:p>
          </p:txBody>
        </p:sp>
      </p:grpSp>
      <p:sp>
        <p:nvSpPr>
          <p:cNvPr id="269" name="Google Shape;269;p20"/>
          <p:cNvSpPr txBox="1"/>
          <p:nvPr/>
        </p:nvSpPr>
        <p:spPr>
          <a:xfrm>
            <a:off x="7617675" y="3256975"/>
            <a:ext cx="8988600" cy="52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I'm looking for a new job because... (moved to a new city, looking for more challenging tasks/bigger compensation)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230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I'm working as a…</a:t>
            </a:r>
            <a:endParaRPr sz="2600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0" lvl="0" marL="0" rtl="0" algn="l">
              <a:spcBef>
                <a:spcPts val="2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6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I’m </a:t>
            </a:r>
            <a:r>
              <a:rPr lang="en-US" sz="26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studying...</a:t>
            </a:r>
            <a:endParaRPr sz="2600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0" lvl="0" marL="0" rtl="0" algn="l">
              <a:spcBef>
                <a:spcPts val="230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I'm responsible for making reports, organising meetings, creating business plans, managing the schedule, etc.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230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For example, my recent project was ______. It was really successful because _____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230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I have such qualifications as _____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115;p17" id="274" name="Google Shape;274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361065" y="930994"/>
            <a:ext cx="2276478" cy="9731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116;p17" id="275" name="Google Shape;275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10800000">
            <a:off x="8324188" y="7279329"/>
            <a:ext cx="10300534" cy="302371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6" name="Google Shape;276;p21"/>
          <p:cNvGrpSpPr/>
          <p:nvPr/>
        </p:nvGrpSpPr>
        <p:grpSpPr>
          <a:xfrm>
            <a:off x="1334891" y="1080813"/>
            <a:ext cx="2833802" cy="1211702"/>
            <a:chOff x="0" y="0"/>
            <a:chExt cx="2833801" cy="1211700"/>
          </a:xfrm>
        </p:grpSpPr>
        <p:sp>
          <p:nvSpPr>
            <p:cNvPr id="277" name="Google Shape;277;p21"/>
            <p:cNvSpPr/>
            <p:nvPr/>
          </p:nvSpPr>
          <p:spPr>
            <a:xfrm>
              <a:off x="0" y="0"/>
              <a:ext cx="2833801" cy="1211700"/>
            </a:xfrm>
            <a:prstGeom prst="roundRect">
              <a:avLst>
                <a:gd fmla="val 16667" name="adj"/>
              </a:avLst>
            </a:prstGeom>
            <a:solidFill>
              <a:srgbClr val="F7B518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Inter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78" name="Google Shape;278;p21"/>
            <p:cNvSpPr txBox="1"/>
            <p:nvPr/>
          </p:nvSpPr>
          <p:spPr>
            <a:xfrm>
              <a:off x="104875" y="255349"/>
              <a:ext cx="2624050" cy="70100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675" lIns="45675" spcFirstLastPara="1" rIns="45675" wrap="square" tIns="4567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4000"/>
                <a:buFont typeface="Inter"/>
                <a:buNone/>
              </a:pPr>
              <a:r>
                <a:rPr b="0" i="0" lang="en-US" sz="4000" u="none" cap="none" strike="noStrike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Future</a:t>
              </a:r>
              <a:endParaRPr/>
            </a:p>
          </p:txBody>
        </p:sp>
      </p:grpSp>
      <p:grpSp>
        <p:nvGrpSpPr>
          <p:cNvPr id="279" name="Google Shape;279;p21"/>
          <p:cNvGrpSpPr/>
          <p:nvPr/>
        </p:nvGrpSpPr>
        <p:grpSpPr>
          <a:xfrm>
            <a:off x="1349236" y="2977884"/>
            <a:ext cx="4887968" cy="6404845"/>
            <a:chOff x="0" y="0"/>
            <a:chExt cx="4887966" cy="6404844"/>
          </a:xfrm>
        </p:grpSpPr>
        <p:sp>
          <p:nvSpPr>
            <p:cNvPr id="280" name="Google Shape;280;p21"/>
            <p:cNvSpPr/>
            <p:nvPr/>
          </p:nvSpPr>
          <p:spPr>
            <a:xfrm>
              <a:off x="0" y="0"/>
              <a:ext cx="4887966" cy="6404844"/>
            </a:xfrm>
            <a:prstGeom prst="roundRect">
              <a:avLst>
                <a:gd fmla="val 9296" name="adj"/>
              </a:avLst>
            </a:prstGeom>
            <a:noFill/>
            <a:ln cap="flat" cmpd="sng" w="38100">
              <a:solidFill>
                <a:srgbClr val="F7B51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Google Shape;281;p21"/>
            <p:cNvSpPr txBox="1"/>
            <p:nvPr/>
          </p:nvSpPr>
          <p:spPr>
            <a:xfrm>
              <a:off x="288036" y="840417"/>
              <a:ext cx="4459731" cy="44181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675" lIns="45675" spcFirstLastPara="1" rIns="45675" wrap="square" tIns="456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300"/>
                <a:buFont typeface="Arial"/>
                <a:buNone/>
              </a:pPr>
              <a:r>
                <a:rPr lang="en-US" sz="3300"/>
                <a:t>Continue with </a:t>
              </a:r>
              <a:r>
                <a:rPr b="0" i="0" lang="en-US" sz="33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what you’re looking to do next and why you’re interested in this job (and a great fit for it, too).</a:t>
              </a:r>
              <a:endParaRPr/>
            </a:p>
          </p:txBody>
        </p:sp>
      </p:grpSp>
      <p:grpSp>
        <p:nvGrpSpPr>
          <p:cNvPr id="282" name="Google Shape;282;p21"/>
          <p:cNvGrpSpPr/>
          <p:nvPr/>
        </p:nvGrpSpPr>
        <p:grpSpPr>
          <a:xfrm>
            <a:off x="7418288" y="2973032"/>
            <a:ext cx="8988749" cy="6414549"/>
            <a:chOff x="0" y="0"/>
            <a:chExt cx="8988748" cy="6414547"/>
          </a:xfrm>
        </p:grpSpPr>
        <p:sp>
          <p:nvSpPr>
            <p:cNvPr id="283" name="Google Shape;283;p21"/>
            <p:cNvSpPr/>
            <p:nvPr/>
          </p:nvSpPr>
          <p:spPr>
            <a:xfrm>
              <a:off x="0" y="0"/>
              <a:ext cx="8988748" cy="6414547"/>
            </a:xfrm>
            <a:prstGeom prst="roundRect">
              <a:avLst>
                <a:gd fmla="val 10105" name="adj"/>
              </a:avLst>
            </a:prstGeom>
            <a:noFill/>
            <a:ln cap="flat" cmpd="sng" w="38100">
              <a:solidFill>
                <a:srgbClr val="F1672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Google Shape;284;p21"/>
            <p:cNvSpPr/>
            <p:nvPr/>
          </p:nvSpPr>
          <p:spPr>
            <a:xfrm>
              <a:off x="394237" y="3207273"/>
              <a:ext cx="8566488" cy="1"/>
            </a:xfrm>
            <a:custGeom>
              <a:rect b="b" l="l" r="r" t="t"/>
              <a:pathLst>
                <a:path extrusionOk="0" h="120000" w="2160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anchorCtr="0" anchor="ctr" bIns="45675" lIns="45675" spcFirstLastPara="1" rIns="45675" wrap="square" tIns="4567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Times"/>
                <a:buNone/>
              </a:pPr>
              <a:r>
                <a:rPr b="0" i="0" lang="en-US" sz="2700" u="none" cap="none" strike="noStrike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rPr>
                <a:t>I am interested in your position because.... (I would like to start/continue my career as a software developer).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Times"/>
                <a:buNone/>
              </a:pPr>
              <a:r>
                <a:t/>
              </a:r>
              <a:endParaRPr b="0" i="0" sz="27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Times"/>
                <a:buNone/>
              </a:pPr>
              <a:r>
                <a:rPr b="0" i="0" lang="en-US" sz="2700" u="none" cap="none" strike="noStrike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rPr>
                <a:t>I want to learn more about this sphere</a:t>
              </a:r>
              <a:r>
                <a:rPr lang="en-US" sz="2700">
                  <a:latin typeface="Times"/>
                  <a:ea typeface="Times"/>
                  <a:cs typeface="Times"/>
                  <a:sym typeface="Times"/>
                </a:rPr>
                <a:t>.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Times"/>
                <a:buNone/>
              </a:pPr>
              <a:r>
                <a:t/>
              </a:r>
              <a:endParaRPr b="0" i="0" sz="27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Times"/>
                <a:buNone/>
              </a:pPr>
              <a:r>
                <a:rPr b="0" i="0" lang="en-US" sz="2700" u="none" cap="none" strike="noStrike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rPr>
                <a:t>I want to get some new experience in .... 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Times"/>
                <a:buNone/>
              </a:pPr>
              <a:r>
                <a:t/>
              </a:r>
              <a:endParaRPr b="0" i="0" sz="27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Times"/>
                <a:buNone/>
              </a:pPr>
              <a:r>
                <a:rPr b="0" i="0" lang="en-US" sz="2700" u="none" cap="none" strike="noStrike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rPr>
                <a:t>I think I am great for this position because</a:t>
              </a:r>
              <a:r>
                <a:rPr lang="en-US" sz="2700">
                  <a:latin typeface="Times"/>
                  <a:ea typeface="Times"/>
                  <a:cs typeface="Times"/>
                  <a:sym typeface="Times"/>
                </a:rPr>
                <a:t> I have experience in…</a:t>
              </a:r>
              <a:r>
                <a:rPr b="0" i="0" lang="en-US" sz="2700" u="none" cap="none" strike="noStrike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rPr>
                <a:t> 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Times"/>
                <a:buNone/>
              </a:pPr>
              <a:r>
                <a:t/>
              </a:r>
              <a:endParaRPr b="0" i="0" sz="27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Times"/>
                <a:buNone/>
              </a:pPr>
              <a:r>
                <a:rPr b="0" i="0" lang="en-US" sz="2700" u="none" cap="none" strike="noStrike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rPr>
                <a:t>I'll be happy to join your team because...</a:t>
              </a:r>
              <a:endParaRPr/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115;p17" id="289" name="Google Shape;289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361065" y="930994"/>
            <a:ext cx="2276478" cy="9731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116;p17" id="290" name="Google Shape;290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10800000">
            <a:off x="8324188" y="7279329"/>
            <a:ext cx="10300534" cy="302371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shot 2023-01-10 at 09.40.10 (1).png" id="291" name="Google Shape;291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12001">
            <a:off x="552217" y="2417250"/>
            <a:ext cx="17522690" cy="59583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1717"/>
        </a:solidFill>
      </p:bgPr>
    </p:bg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310;p8" id="296" name="Google Shape;296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059025" y="952500"/>
            <a:ext cx="2276477" cy="9731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311;p8" id="297" name="Google Shape;297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1687125" y="7376480"/>
            <a:ext cx="11677620" cy="344799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23"/>
          <p:cNvSpPr txBox="1"/>
          <p:nvPr/>
        </p:nvSpPr>
        <p:spPr>
          <a:xfrm>
            <a:off x="936000" y="971999"/>
            <a:ext cx="12230101" cy="9779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400"/>
              <a:buFont typeface="Inter"/>
              <a:buNone/>
            </a:pPr>
            <a:r>
              <a:rPr b="1" i="0" lang="en-US" sz="6400" u="none" cap="none" strike="noStrike">
                <a:solidFill>
                  <a:schemeClr val="accent4"/>
                </a:solidFill>
                <a:latin typeface="Inter"/>
                <a:ea typeface="Inter"/>
                <a:cs typeface="Inter"/>
                <a:sym typeface="Inter"/>
              </a:rPr>
              <a:t>TIME TO PRACTICE</a:t>
            </a:r>
            <a:endParaRPr/>
          </a:p>
        </p:txBody>
      </p:sp>
      <p:pic>
        <p:nvPicPr>
          <p:cNvPr descr="Image" id="299" name="Google Shape;299;p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175534" y="2061584"/>
            <a:ext cx="11936932" cy="79579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327;p10" id="304" name="Google Shape;304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" y="0"/>
            <a:ext cx="18287999" cy="1028699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328;p10" id="305" name="Google Shape;305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506190" y="5305425"/>
            <a:ext cx="6781810" cy="4981575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24"/>
          <p:cNvSpPr/>
          <p:nvPr/>
        </p:nvSpPr>
        <p:spPr>
          <a:xfrm>
            <a:off x="627297" y="381584"/>
            <a:ext cx="17126131" cy="9523829"/>
          </a:xfrm>
          <a:prstGeom prst="roundRect">
            <a:avLst>
              <a:gd fmla="val 3588" name="adj"/>
            </a:avLst>
          </a:prstGeom>
          <a:solidFill>
            <a:srgbClr val="FFFFFF"/>
          </a:solidFill>
          <a:ln>
            <a:noFill/>
          </a:ln>
          <a:effectLst>
            <a:outerShdw blurRad="381000" rotWithShape="0" dir="2700000" dist="127000">
              <a:srgbClr val="7F7F7F">
                <a:alpha val="4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Inter"/>
              <a:buNone/>
            </a:pPr>
            <a:r>
              <a:t/>
            </a:r>
            <a:endParaRPr b="0" i="0" sz="3000" u="none" cap="none" strike="noStrik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07" name="Google Shape;307;p24"/>
          <p:cNvSpPr txBox="1"/>
          <p:nvPr/>
        </p:nvSpPr>
        <p:spPr>
          <a:xfrm>
            <a:off x="5984811" y="4314501"/>
            <a:ext cx="12230101" cy="12827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Inter"/>
              <a:buNone/>
            </a:pPr>
            <a:r>
              <a:rPr b="1" i="0" lang="en-US" sz="84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Thank you! </a:t>
            </a:r>
            <a:endParaRPr/>
          </a:p>
        </p:txBody>
      </p:sp>
      <p:pic>
        <p:nvPicPr>
          <p:cNvPr descr="Google Shape;332;p10" id="308" name="Google Shape;308;p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770222" y="930994"/>
            <a:ext cx="2276478" cy="973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3"/>
          <p:cNvSpPr txBox="1"/>
          <p:nvPr/>
        </p:nvSpPr>
        <p:spPr>
          <a:xfrm>
            <a:off x="915268" y="707042"/>
            <a:ext cx="12230101" cy="8509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30303"/>
              </a:buClr>
              <a:buSzPts val="5600"/>
              <a:buFont typeface="Inter"/>
              <a:buNone/>
            </a:pPr>
            <a:r>
              <a:rPr b="1" i="0" lang="en-US" sz="5600" u="none" cap="none" strike="noStrike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Networking</a:t>
            </a:r>
            <a:endParaRPr/>
          </a:p>
        </p:txBody>
      </p:sp>
      <p:sp>
        <p:nvSpPr>
          <p:cNvPr id="34" name="Google Shape;34;p3"/>
          <p:cNvSpPr/>
          <p:nvPr/>
        </p:nvSpPr>
        <p:spPr>
          <a:xfrm>
            <a:off x="5038528" y="1201363"/>
            <a:ext cx="2664583" cy="2664585"/>
          </a:xfrm>
          <a:prstGeom prst="ellipse">
            <a:avLst/>
          </a:prstGeom>
          <a:noFill/>
          <a:ln cap="flat" cmpd="sng" w="38100">
            <a:solidFill>
              <a:srgbClr val="F1672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Google Shape;199;p23" id="35" name="Google Shape;35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361065" y="930994"/>
            <a:ext cx="2276478" cy="973151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3"/>
          <p:cNvSpPr/>
          <p:nvPr/>
        </p:nvSpPr>
        <p:spPr>
          <a:xfrm>
            <a:off x="3631369" y="4728391"/>
            <a:ext cx="2664583" cy="2664585"/>
          </a:xfrm>
          <a:prstGeom prst="ellipse">
            <a:avLst/>
          </a:prstGeom>
          <a:noFill/>
          <a:ln cap="flat" cmpd="sng" w="38100">
            <a:solidFill>
              <a:srgbClr val="F1672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3"/>
          <p:cNvSpPr/>
          <p:nvPr/>
        </p:nvSpPr>
        <p:spPr>
          <a:xfrm>
            <a:off x="480124" y="7071093"/>
            <a:ext cx="2664583" cy="2664585"/>
          </a:xfrm>
          <a:prstGeom prst="ellipse">
            <a:avLst/>
          </a:prstGeom>
          <a:noFill/>
          <a:ln cap="flat" cmpd="sng" w="38100">
            <a:solidFill>
              <a:srgbClr val="F1672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38;p3"/>
          <p:cNvSpPr/>
          <p:nvPr/>
        </p:nvSpPr>
        <p:spPr>
          <a:xfrm>
            <a:off x="8242051" y="3360087"/>
            <a:ext cx="2664584" cy="2664585"/>
          </a:xfrm>
          <a:prstGeom prst="ellipse">
            <a:avLst/>
          </a:prstGeom>
          <a:noFill/>
          <a:ln cap="flat" cmpd="sng" w="38100">
            <a:solidFill>
              <a:srgbClr val="F1672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3"/>
          <p:cNvSpPr/>
          <p:nvPr/>
        </p:nvSpPr>
        <p:spPr>
          <a:xfrm>
            <a:off x="6782614" y="7071093"/>
            <a:ext cx="2664583" cy="2664585"/>
          </a:xfrm>
          <a:prstGeom prst="ellipse">
            <a:avLst/>
          </a:prstGeom>
          <a:noFill/>
          <a:ln cap="flat" cmpd="sng" w="38100">
            <a:solidFill>
              <a:srgbClr val="F1672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Google Shape;40;p3"/>
          <p:cNvSpPr/>
          <p:nvPr/>
        </p:nvSpPr>
        <p:spPr>
          <a:xfrm>
            <a:off x="9965799" y="277033"/>
            <a:ext cx="2664583" cy="2664585"/>
          </a:xfrm>
          <a:prstGeom prst="ellipse">
            <a:avLst/>
          </a:prstGeom>
          <a:noFill/>
          <a:ln cap="flat" cmpd="sng" w="38100">
            <a:solidFill>
              <a:srgbClr val="F1672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3"/>
          <p:cNvSpPr/>
          <p:nvPr/>
        </p:nvSpPr>
        <p:spPr>
          <a:xfrm>
            <a:off x="791102" y="2385689"/>
            <a:ext cx="2664583" cy="2664585"/>
          </a:xfrm>
          <a:prstGeom prst="ellipse">
            <a:avLst/>
          </a:prstGeom>
          <a:noFill/>
          <a:ln cap="flat" cmpd="sng" w="38100">
            <a:solidFill>
              <a:srgbClr val="F1672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2" name="Google Shape;42;p3"/>
          <p:cNvCxnSpPr/>
          <p:nvPr/>
        </p:nvCxnSpPr>
        <p:spPr>
          <a:xfrm flipH="1" rot="10800000">
            <a:off x="3448338" y="2763954"/>
            <a:ext cx="1591754" cy="739375"/>
          </a:xfrm>
          <a:prstGeom prst="straightConnector1">
            <a:avLst/>
          </a:prstGeom>
          <a:noFill/>
          <a:ln cap="flat" cmpd="sng" w="254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381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43" name="Google Shape;43;p3"/>
          <p:cNvCxnSpPr/>
          <p:nvPr/>
        </p:nvCxnSpPr>
        <p:spPr>
          <a:xfrm flipH="1" rot="10800000">
            <a:off x="1479081" y="5041439"/>
            <a:ext cx="666670" cy="2038490"/>
          </a:xfrm>
          <a:prstGeom prst="straightConnector1">
            <a:avLst/>
          </a:prstGeom>
          <a:noFill/>
          <a:ln cap="flat" cmpd="sng" w="254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381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44" name="Google Shape;44;p3"/>
          <p:cNvCxnSpPr/>
          <p:nvPr/>
        </p:nvCxnSpPr>
        <p:spPr>
          <a:xfrm flipH="1" rot="10800000">
            <a:off x="7680808" y="1982545"/>
            <a:ext cx="2342458" cy="338653"/>
          </a:xfrm>
          <a:prstGeom prst="straightConnector1">
            <a:avLst/>
          </a:prstGeom>
          <a:noFill/>
          <a:ln cap="flat" cmpd="sng" w="254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381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45" name="Google Shape;45;p3"/>
          <p:cNvCxnSpPr/>
          <p:nvPr/>
        </p:nvCxnSpPr>
        <p:spPr>
          <a:xfrm>
            <a:off x="3079281" y="8781728"/>
            <a:ext cx="3768760" cy="1"/>
          </a:xfrm>
          <a:prstGeom prst="straightConnector1">
            <a:avLst/>
          </a:prstGeom>
          <a:noFill/>
          <a:ln cap="flat" cmpd="sng" w="254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381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46" name="Google Shape;46;p3"/>
          <p:cNvCxnSpPr/>
          <p:nvPr/>
        </p:nvCxnSpPr>
        <p:spPr>
          <a:xfrm flipH="1" rot="10800000">
            <a:off x="8788167" y="6002804"/>
            <a:ext cx="521363" cy="1253203"/>
          </a:xfrm>
          <a:prstGeom prst="straightConnector1">
            <a:avLst/>
          </a:prstGeom>
          <a:noFill/>
          <a:ln cap="flat" cmpd="sng" w="254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381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47" name="Google Shape;47;p3"/>
          <p:cNvCxnSpPr/>
          <p:nvPr/>
        </p:nvCxnSpPr>
        <p:spPr>
          <a:xfrm flipH="1" rot="10800000">
            <a:off x="6281438" y="5202103"/>
            <a:ext cx="2056281" cy="636105"/>
          </a:xfrm>
          <a:prstGeom prst="straightConnector1">
            <a:avLst/>
          </a:prstGeom>
          <a:noFill/>
          <a:ln cap="flat" cmpd="sng" w="254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381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48" name="Google Shape;48;p3"/>
          <p:cNvCxnSpPr/>
          <p:nvPr/>
        </p:nvCxnSpPr>
        <p:spPr>
          <a:xfrm flipH="1" rot="10800000">
            <a:off x="2954038" y="6802875"/>
            <a:ext cx="901638" cy="901639"/>
          </a:xfrm>
          <a:prstGeom prst="straightConnector1">
            <a:avLst/>
          </a:prstGeom>
          <a:noFill/>
          <a:ln cap="flat" cmpd="sng" w="254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381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49" name="Google Shape;49;p3"/>
          <p:cNvCxnSpPr/>
          <p:nvPr/>
        </p:nvCxnSpPr>
        <p:spPr>
          <a:xfrm>
            <a:off x="3216074" y="4430145"/>
            <a:ext cx="1005524" cy="524469"/>
          </a:xfrm>
          <a:prstGeom prst="straightConnector1">
            <a:avLst/>
          </a:prstGeom>
          <a:noFill/>
          <a:ln cap="flat" cmpd="sng" w="254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381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50" name="Google Shape;50;p3"/>
          <p:cNvCxnSpPr/>
          <p:nvPr/>
        </p:nvCxnSpPr>
        <p:spPr>
          <a:xfrm>
            <a:off x="6182123" y="6570467"/>
            <a:ext cx="955191" cy="955190"/>
          </a:xfrm>
          <a:prstGeom prst="straightConnector1">
            <a:avLst/>
          </a:prstGeom>
          <a:noFill/>
          <a:ln cap="flat" cmpd="sng" w="254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381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51" name="Google Shape;51;p3"/>
          <p:cNvCxnSpPr/>
          <p:nvPr/>
        </p:nvCxnSpPr>
        <p:spPr>
          <a:xfrm>
            <a:off x="7637311" y="2896362"/>
            <a:ext cx="1137345" cy="713275"/>
          </a:xfrm>
          <a:prstGeom prst="straightConnector1">
            <a:avLst/>
          </a:prstGeom>
          <a:noFill/>
          <a:ln cap="flat" cmpd="sng" w="254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381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52" name="Google Shape;52;p3"/>
          <p:cNvCxnSpPr/>
          <p:nvPr/>
        </p:nvCxnSpPr>
        <p:spPr>
          <a:xfrm flipH="1">
            <a:off x="5354213" y="3703006"/>
            <a:ext cx="410152" cy="1084342"/>
          </a:xfrm>
          <a:prstGeom prst="straightConnector1">
            <a:avLst/>
          </a:prstGeom>
          <a:noFill/>
          <a:ln cap="flat" cmpd="sng" w="254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381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53" name="Google Shape;53;p3"/>
          <p:cNvCxnSpPr/>
          <p:nvPr/>
        </p:nvCxnSpPr>
        <p:spPr>
          <a:xfrm flipH="1">
            <a:off x="10187728" y="2846382"/>
            <a:ext cx="665612" cy="665612"/>
          </a:xfrm>
          <a:prstGeom prst="straightConnector1">
            <a:avLst/>
          </a:prstGeom>
          <a:noFill/>
          <a:ln cap="flat" cmpd="sng" w="254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38100" rotWithShape="0" dir="5400000" dist="20000">
              <a:srgbClr val="000000">
                <a:alpha val="37647"/>
              </a:srgbClr>
            </a:outerShdw>
          </a:effectLst>
        </p:spPr>
      </p:cxnSp>
      <p:grpSp>
        <p:nvGrpSpPr>
          <p:cNvPr id="54" name="Google Shape;54;p3"/>
          <p:cNvGrpSpPr/>
          <p:nvPr/>
        </p:nvGrpSpPr>
        <p:grpSpPr>
          <a:xfrm>
            <a:off x="11161616" y="4034366"/>
            <a:ext cx="7001627" cy="4392508"/>
            <a:chOff x="0" y="0"/>
            <a:chExt cx="7001626" cy="4392506"/>
          </a:xfrm>
        </p:grpSpPr>
        <p:sp>
          <p:nvSpPr>
            <p:cNvPr id="55" name="Google Shape;55;p3"/>
            <p:cNvSpPr/>
            <p:nvPr/>
          </p:nvSpPr>
          <p:spPr>
            <a:xfrm>
              <a:off x="0" y="0"/>
              <a:ext cx="7001626" cy="4392506"/>
            </a:xfrm>
            <a:prstGeom prst="roundRect">
              <a:avLst>
                <a:gd fmla="val 10587" name="adj"/>
              </a:avLst>
            </a:prstGeom>
            <a:noFill/>
            <a:ln cap="flat" cmpd="sng" w="38100">
              <a:solidFill>
                <a:srgbClr val="F1672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56;p3"/>
            <p:cNvSpPr txBox="1"/>
            <p:nvPr/>
          </p:nvSpPr>
          <p:spPr>
            <a:xfrm>
              <a:off x="240951" y="872495"/>
              <a:ext cx="6519723" cy="318898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675" lIns="45675" spcFirstLastPara="1" rIns="45675" wrap="square" tIns="456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300"/>
                <a:buFont typeface="Arial"/>
                <a:buNone/>
              </a:pPr>
              <a:r>
                <a:rPr b="0" i="0" lang="en-US" sz="33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1. My name is _______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300"/>
                <a:buFont typeface="Arial"/>
                <a:buNone/>
              </a:pPr>
              <a:r>
                <a:rPr b="0" i="0" lang="en-US" sz="33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2. I am from _______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300"/>
                <a:buFont typeface="Arial"/>
                <a:buNone/>
              </a:pPr>
              <a:r>
                <a:rPr b="0" i="0" lang="en-US" sz="33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3. I can help people with _____</a:t>
              </a: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75;p13" id="61" name="Google Shape;61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7999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4"/>
          <p:cNvSpPr txBox="1"/>
          <p:nvPr/>
        </p:nvSpPr>
        <p:spPr>
          <a:xfrm>
            <a:off x="4923728" y="2357439"/>
            <a:ext cx="11612881" cy="13081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600"/>
              <a:buFont typeface="Inter"/>
              <a:buNone/>
            </a:pPr>
            <a:r>
              <a:rPr b="1" i="0" lang="en-US" sz="86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Revision</a:t>
            </a:r>
            <a:endParaRPr/>
          </a:p>
        </p:txBody>
      </p:sp>
      <p:sp>
        <p:nvSpPr>
          <p:cNvPr id="63" name="Google Shape;63;p4"/>
          <p:cNvSpPr txBox="1"/>
          <p:nvPr/>
        </p:nvSpPr>
        <p:spPr>
          <a:xfrm>
            <a:off x="1587920" y="1684323"/>
            <a:ext cx="4113203" cy="3749001"/>
          </a:xfrm>
          <a:prstGeom prst="rect">
            <a:avLst/>
          </a:prstGeom>
          <a:noFill/>
          <a:ln>
            <a:noFill/>
          </a:ln>
          <a:effectLst>
            <a:outerShdw rotWithShape="0" dir="2700000" dist="292100">
              <a:schemeClr val="accent4">
                <a:alpha val="40000"/>
              </a:schemeClr>
            </a:outerShdw>
          </a:effectLst>
        </p:spPr>
        <p:txBody>
          <a:bodyPr anchorCtr="0" anchor="t" bIns="45675" lIns="45675" spcFirstLastPara="1" rIns="45675" wrap="square" tIns="456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0"/>
              <a:buFont typeface="Inter"/>
              <a:buNone/>
            </a:pPr>
            <a:r>
              <a:rPr b="1" i="0" lang="en-US" sz="240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1</a:t>
            </a:r>
            <a:endParaRPr/>
          </a:p>
        </p:txBody>
      </p:sp>
      <p:pic>
        <p:nvPicPr>
          <p:cNvPr descr="Google Shape;78;p13" id="64" name="Google Shape;6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506190" y="5305425"/>
            <a:ext cx="6781810" cy="49815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5" name="Google Shape;65;p4"/>
          <p:cNvCxnSpPr/>
          <p:nvPr/>
        </p:nvCxnSpPr>
        <p:spPr>
          <a:xfrm flipH="1">
            <a:off x="4219073" y="0"/>
            <a:ext cx="1" cy="5422232"/>
          </a:xfrm>
          <a:prstGeom prst="straightConnector1">
            <a:avLst/>
          </a:prstGeom>
          <a:noFill/>
          <a:ln cap="flat" cmpd="sng" w="635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Google Shape;80;p13" id="66" name="Google Shape;66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361065" y="930994"/>
            <a:ext cx="2276478" cy="973151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4"/>
          <p:cNvSpPr txBox="1"/>
          <p:nvPr/>
        </p:nvSpPr>
        <p:spPr>
          <a:xfrm>
            <a:off x="5030411" y="4891461"/>
            <a:ext cx="9017053" cy="25120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601578" lvl="0" marL="60157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Inter"/>
              <a:buAutoNum type="arabicParenR"/>
            </a:pPr>
            <a:r>
              <a:rPr b="0" i="0" lang="en-US" sz="36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What is small talk?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Inter"/>
              <a:buNone/>
            </a:pPr>
            <a:r>
              <a:t/>
            </a:r>
            <a:endParaRPr b="0" i="0" sz="3600" u="none" cap="none" strike="noStrik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Inter"/>
              <a:buNone/>
            </a:pPr>
            <a:r>
              <a:rPr b="0" i="0" lang="en-US" sz="36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2) What kind of tricky questions can you get  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Inter"/>
              <a:buNone/>
            </a:pPr>
            <a:r>
              <a:rPr b="0" i="0" lang="en-US" sz="36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   during a job interview? How can you 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Inter"/>
              <a:buNone/>
            </a:pPr>
            <a:r>
              <a:rPr b="0" i="0" lang="en-US" sz="36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   answer them?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142;p20" id="72" name="Google Shape;72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06190" y="5305425"/>
            <a:ext cx="6781810" cy="49815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144;p20" id="73" name="Google Shape;73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361065" y="930994"/>
            <a:ext cx="2276478" cy="9731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4" name="Google Shape;74;p5"/>
          <p:cNvGrpSpPr/>
          <p:nvPr/>
        </p:nvGrpSpPr>
        <p:grpSpPr>
          <a:xfrm>
            <a:off x="4978011" y="565697"/>
            <a:ext cx="6968125" cy="1294239"/>
            <a:chOff x="0" y="0"/>
            <a:chExt cx="6968123" cy="1294237"/>
          </a:xfrm>
        </p:grpSpPr>
        <p:sp>
          <p:nvSpPr>
            <p:cNvPr id="75" name="Google Shape;75;p5"/>
            <p:cNvSpPr/>
            <p:nvPr/>
          </p:nvSpPr>
          <p:spPr>
            <a:xfrm>
              <a:off x="0" y="0"/>
              <a:ext cx="6968123" cy="1294237"/>
            </a:xfrm>
            <a:prstGeom prst="roundRect">
              <a:avLst>
                <a:gd fmla="val 22842" name="adj"/>
              </a:avLst>
            </a:prstGeom>
            <a:solidFill>
              <a:srgbClr val="F7B518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Inter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76" name="Google Shape;76;p5"/>
            <p:cNvSpPr txBox="1"/>
            <p:nvPr/>
          </p:nvSpPr>
          <p:spPr>
            <a:xfrm>
              <a:off x="1537958" y="310653"/>
              <a:ext cx="3841208" cy="6729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675" lIns="45675" spcFirstLastPara="1" rIns="45675" wrap="square" tIns="456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500"/>
                <a:buFont typeface="Inter"/>
                <a:buNone/>
              </a:pPr>
              <a:r>
                <a:rPr b="0" i="0" lang="en-US" sz="3500" u="none" cap="none" strike="noStrike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Interview process</a:t>
              </a:r>
              <a:endParaRPr/>
            </a:p>
          </p:txBody>
        </p:sp>
      </p:grpSp>
      <p:sp>
        <p:nvSpPr>
          <p:cNvPr id="77" name="Google Shape;77;p5"/>
          <p:cNvSpPr/>
          <p:nvPr/>
        </p:nvSpPr>
        <p:spPr>
          <a:xfrm>
            <a:off x="7050951" y="2146583"/>
            <a:ext cx="2771245" cy="1211771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7B51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5"/>
          <p:cNvSpPr/>
          <p:nvPr/>
        </p:nvSpPr>
        <p:spPr>
          <a:xfrm>
            <a:off x="8446923" y="1859906"/>
            <a:ext cx="4434" cy="267628"/>
          </a:xfrm>
          <a:custGeom>
            <a:rect b="b" l="l" r="r" t="t"/>
            <a:pathLst>
              <a:path extrusionOk="0" h="21600" w="2160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noFill/>
          <a:ln cap="flat" cmpd="sng" w="50800">
            <a:solidFill>
              <a:srgbClr val="F7B518"/>
            </a:solidFill>
            <a:prstDash val="solid"/>
            <a:round/>
            <a:headEnd len="sm" w="sm" type="none"/>
            <a:tailEnd len="med" w="med" type="stealth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5"/>
          <p:cNvSpPr/>
          <p:nvPr/>
        </p:nvSpPr>
        <p:spPr>
          <a:xfrm>
            <a:off x="7076451" y="8333515"/>
            <a:ext cx="2771245" cy="1211771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7B51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5"/>
          <p:cNvSpPr/>
          <p:nvPr/>
        </p:nvSpPr>
        <p:spPr>
          <a:xfrm>
            <a:off x="7050951" y="5241861"/>
            <a:ext cx="2771245" cy="1211771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7B51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5"/>
          <p:cNvSpPr/>
          <p:nvPr/>
        </p:nvSpPr>
        <p:spPr>
          <a:xfrm>
            <a:off x="7050951" y="6787688"/>
            <a:ext cx="2771245" cy="1211771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7B51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2" name="Google Shape;82;p5"/>
          <p:cNvCxnSpPr>
            <a:stCxn id="77" idx="0"/>
            <a:endCxn id="83" idx="0"/>
          </p:cNvCxnSpPr>
          <p:nvPr/>
        </p:nvCxnSpPr>
        <p:spPr>
          <a:xfrm>
            <a:off x="8436574" y="2146583"/>
            <a:ext cx="0" cy="1549500"/>
          </a:xfrm>
          <a:prstGeom prst="straightConnector1">
            <a:avLst/>
          </a:prstGeom>
          <a:noFill/>
          <a:ln cap="flat" cmpd="sng" w="50800">
            <a:solidFill>
              <a:srgbClr val="F7B518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84" name="Google Shape;84;p5"/>
          <p:cNvCxnSpPr>
            <a:stCxn id="80" idx="0"/>
            <a:endCxn id="81" idx="0"/>
          </p:cNvCxnSpPr>
          <p:nvPr/>
        </p:nvCxnSpPr>
        <p:spPr>
          <a:xfrm>
            <a:off x="8436574" y="5241861"/>
            <a:ext cx="0" cy="1545900"/>
          </a:xfrm>
          <a:prstGeom prst="straightConnector1">
            <a:avLst/>
          </a:prstGeom>
          <a:noFill/>
          <a:ln cap="flat" cmpd="sng" w="50800">
            <a:solidFill>
              <a:srgbClr val="F7B518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83" name="Google Shape;83;p5"/>
          <p:cNvSpPr/>
          <p:nvPr/>
        </p:nvSpPr>
        <p:spPr>
          <a:xfrm>
            <a:off x="7050951" y="3696034"/>
            <a:ext cx="2771245" cy="1211771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 cap="flat" cmpd="sng" w="25400">
            <a:solidFill>
              <a:srgbClr val="AD5B2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5" name="Google Shape;85;p5"/>
          <p:cNvCxnSpPr>
            <a:stCxn id="83" idx="0"/>
            <a:endCxn id="80" idx="0"/>
          </p:cNvCxnSpPr>
          <p:nvPr/>
        </p:nvCxnSpPr>
        <p:spPr>
          <a:xfrm>
            <a:off x="8436574" y="3696034"/>
            <a:ext cx="0" cy="1545900"/>
          </a:xfrm>
          <a:prstGeom prst="straightConnector1">
            <a:avLst/>
          </a:prstGeom>
          <a:noFill/>
          <a:ln cap="flat" cmpd="sng" w="50800">
            <a:solidFill>
              <a:srgbClr val="F7B518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86" name="Google Shape;86;p5"/>
          <p:cNvSpPr txBox="1"/>
          <p:nvPr/>
        </p:nvSpPr>
        <p:spPr>
          <a:xfrm>
            <a:off x="7437139" y="2477015"/>
            <a:ext cx="1998869" cy="55090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Greetings +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small talk</a:t>
            </a:r>
            <a:endParaRPr/>
          </a:p>
        </p:txBody>
      </p:sp>
      <p:sp>
        <p:nvSpPr>
          <p:cNvPr id="87" name="Google Shape;87;p5"/>
          <p:cNvSpPr txBox="1"/>
          <p:nvPr/>
        </p:nvSpPr>
        <p:spPr>
          <a:xfrm>
            <a:off x="7462638" y="4026467"/>
            <a:ext cx="1998869" cy="55090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Tell me about yourself</a:t>
            </a:r>
            <a:endParaRPr/>
          </a:p>
        </p:txBody>
      </p:sp>
      <p:sp>
        <p:nvSpPr>
          <p:cNvPr id="88" name="Google Shape;88;p5"/>
          <p:cNvSpPr txBox="1"/>
          <p:nvPr/>
        </p:nvSpPr>
        <p:spPr>
          <a:xfrm>
            <a:off x="7437139" y="5432593"/>
            <a:ext cx="1998869" cy="83030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Questions about experience, skills, projects, etc. </a:t>
            </a:r>
            <a:endParaRPr/>
          </a:p>
        </p:txBody>
      </p:sp>
      <p:sp>
        <p:nvSpPr>
          <p:cNvPr id="89" name="Google Shape;89;p5"/>
          <p:cNvSpPr txBox="1"/>
          <p:nvPr/>
        </p:nvSpPr>
        <p:spPr>
          <a:xfrm>
            <a:off x="7437139" y="6978420"/>
            <a:ext cx="1998869" cy="83030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Information about the company and the position</a:t>
            </a:r>
            <a:endParaRPr/>
          </a:p>
        </p:txBody>
      </p:sp>
      <p:cxnSp>
        <p:nvCxnSpPr>
          <p:cNvPr id="90" name="Google Shape;90;p5"/>
          <p:cNvCxnSpPr>
            <a:stCxn id="81" idx="0"/>
            <a:endCxn id="79" idx="0"/>
          </p:cNvCxnSpPr>
          <p:nvPr/>
        </p:nvCxnSpPr>
        <p:spPr>
          <a:xfrm>
            <a:off x="8436574" y="6787688"/>
            <a:ext cx="25500" cy="1545900"/>
          </a:xfrm>
          <a:prstGeom prst="straightConnector1">
            <a:avLst/>
          </a:prstGeom>
          <a:noFill/>
          <a:ln cap="flat" cmpd="sng" w="50800">
            <a:solidFill>
              <a:srgbClr val="F7B518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91" name="Google Shape;91;p5"/>
          <p:cNvSpPr txBox="1"/>
          <p:nvPr/>
        </p:nvSpPr>
        <p:spPr>
          <a:xfrm>
            <a:off x="7462638" y="8663947"/>
            <a:ext cx="1998869" cy="55090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 you have any questions?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75;p13" id="96" name="Google Shape;96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7999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6"/>
          <p:cNvSpPr txBox="1"/>
          <p:nvPr/>
        </p:nvSpPr>
        <p:spPr>
          <a:xfrm>
            <a:off x="4990698" y="2536026"/>
            <a:ext cx="11612882" cy="13081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600"/>
              <a:buFont typeface="Inter"/>
              <a:buNone/>
            </a:pPr>
            <a:r>
              <a:rPr b="1" i="0" lang="en-US" sz="86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Tell me about yourself</a:t>
            </a:r>
            <a:endParaRPr/>
          </a:p>
        </p:txBody>
      </p:sp>
      <p:sp>
        <p:nvSpPr>
          <p:cNvPr id="98" name="Google Shape;98;p6"/>
          <p:cNvSpPr txBox="1"/>
          <p:nvPr/>
        </p:nvSpPr>
        <p:spPr>
          <a:xfrm>
            <a:off x="1587920" y="1684323"/>
            <a:ext cx="4113203" cy="3749001"/>
          </a:xfrm>
          <a:prstGeom prst="rect">
            <a:avLst/>
          </a:prstGeom>
          <a:noFill/>
          <a:ln>
            <a:noFill/>
          </a:ln>
          <a:effectLst>
            <a:outerShdw rotWithShape="0" dir="2700000" dist="292100">
              <a:schemeClr val="accent4">
                <a:alpha val="40000"/>
              </a:schemeClr>
            </a:outerShdw>
          </a:effectLst>
        </p:spPr>
        <p:txBody>
          <a:bodyPr anchorCtr="0" anchor="t" bIns="45675" lIns="45675" spcFirstLastPara="1" rIns="45675" wrap="square" tIns="456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0"/>
              <a:buFont typeface="Inter"/>
              <a:buNone/>
            </a:pPr>
            <a:r>
              <a:rPr b="1" i="0" lang="en-US" sz="240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2</a:t>
            </a:r>
            <a:endParaRPr/>
          </a:p>
        </p:txBody>
      </p:sp>
      <p:pic>
        <p:nvPicPr>
          <p:cNvPr descr="Google Shape;78;p13" id="99" name="Google Shape;99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506190" y="5305425"/>
            <a:ext cx="6781810" cy="49815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0" name="Google Shape;100;p6"/>
          <p:cNvCxnSpPr/>
          <p:nvPr/>
        </p:nvCxnSpPr>
        <p:spPr>
          <a:xfrm flipH="1">
            <a:off x="4219073" y="0"/>
            <a:ext cx="1" cy="5422232"/>
          </a:xfrm>
          <a:prstGeom prst="straightConnector1">
            <a:avLst/>
          </a:prstGeom>
          <a:noFill/>
          <a:ln cap="flat" cmpd="sng" w="635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Google Shape;80;p13" id="101" name="Google Shape;101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361065" y="930994"/>
            <a:ext cx="2276478" cy="973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122;p18" id="106" name="Google Shape;106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06190" y="5305425"/>
            <a:ext cx="6781810" cy="498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7"/>
          <p:cNvSpPr txBox="1"/>
          <p:nvPr/>
        </p:nvSpPr>
        <p:spPr>
          <a:xfrm>
            <a:off x="936000" y="971999"/>
            <a:ext cx="12075625" cy="9779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30303"/>
              </a:buClr>
              <a:buSzPts val="6400"/>
              <a:buFont typeface="Inter"/>
              <a:buNone/>
            </a:pPr>
            <a:r>
              <a:rPr b="1" i="0" lang="en-US" sz="6400" u="none" cap="none" strike="noStrike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FINISH THE PHRASE:</a:t>
            </a:r>
            <a:endParaRPr/>
          </a:p>
        </p:txBody>
      </p:sp>
      <p:pic>
        <p:nvPicPr>
          <p:cNvPr descr="Google Shape;125;p18" id="108" name="Google Shape;108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361065" y="930994"/>
            <a:ext cx="2276478" cy="9731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09" name="Google Shape;109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471427" y="2710466"/>
            <a:ext cx="11210556" cy="6322754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7"/>
          <p:cNvSpPr/>
          <p:nvPr/>
        </p:nvSpPr>
        <p:spPr>
          <a:xfrm>
            <a:off x="5417642" y="7971635"/>
            <a:ext cx="6506144" cy="9525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7"/>
          <p:cNvSpPr/>
          <p:nvPr/>
        </p:nvSpPr>
        <p:spPr>
          <a:xfrm>
            <a:off x="5176342" y="8378035"/>
            <a:ext cx="6506144" cy="55359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122;p18" id="116" name="Google Shape;116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06190" y="5305425"/>
            <a:ext cx="6781810" cy="49815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125;p18" id="117" name="Google Shape;117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361065" y="930994"/>
            <a:ext cx="2276478" cy="9731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8" name="Google Shape;118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514229" y="2710466"/>
            <a:ext cx="11210556" cy="6322754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8"/>
          <p:cNvSpPr txBox="1"/>
          <p:nvPr/>
        </p:nvSpPr>
        <p:spPr>
          <a:xfrm>
            <a:off x="807594" y="439669"/>
            <a:ext cx="10538699" cy="19558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30303"/>
              </a:buClr>
              <a:buSzPts val="6400"/>
              <a:buFont typeface="Inter"/>
              <a:buNone/>
            </a:pPr>
            <a:r>
              <a:rPr b="1" i="0" lang="en-US" sz="6400" u="none" cap="none" strike="noStrike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NOT THE BEST IDEA FOR A JOB INTERVIEW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122;p18" id="124" name="Google Shape;124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06190" y="5305425"/>
            <a:ext cx="6781810" cy="498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9"/>
          <p:cNvSpPr txBox="1"/>
          <p:nvPr/>
        </p:nvSpPr>
        <p:spPr>
          <a:xfrm>
            <a:off x="961400" y="717999"/>
            <a:ext cx="12075625" cy="9779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30303"/>
              </a:buClr>
              <a:buSzPts val="6400"/>
              <a:buFont typeface="Inter"/>
              <a:buNone/>
            </a:pPr>
            <a:r>
              <a:rPr b="1" i="0" lang="en-US" sz="6400" u="none" cap="none" strike="noStrike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LET’S WATCH A SHORT VIDEO</a:t>
            </a:r>
            <a:endParaRPr/>
          </a:p>
        </p:txBody>
      </p:sp>
      <p:pic>
        <p:nvPicPr>
          <p:cNvPr descr="Google Shape;125;p18" id="126" name="Google Shape;126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361065" y="930994"/>
            <a:ext cx="2276478" cy="9731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shot 2023-02-01 at 20.21.59.png" id="127" name="Google Shape;127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13648" y="2441935"/>
            <a:ext cx="12883657" cy="7233935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9"/>
          <p:cNvSpPr txBox="1"/>
          <p:nvPr/>
        </p:nvSpPr>
        <p:spPr>
          <a:xfrm>
            <a:off x="957577" y="1669749"/>
            <a:ext cx="11008251" cy="523201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Inter"/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Do you think the candidate will get the job?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